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57" r:id="rId2"/>
    <p:sldId id="366" r:id="rId3"/>
    <p:sldId id="267" r:id="rId4"/>
    <p:sldId id="358" r:id="rId5"/>
    <p:sldId id="352" r:id="rId6"/>
    <p:sldId id="349" r:id="rId7"/>
    <p:sldId id="355" r:id="rId8"/>
    <p:sldId id="360" r:id="rId9"/>
    <p:sldId id="356" r:id="rId10"/>
    <p:sldId id="364" r:id="rId11"/>
    <p:sldId id="326" r:id="rId12"/>
    <p:sldId id="337" r:id="rId13"/>
    <p:sldId id="3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1AC1"/>
    <a:srgbClr val="1D2043"/>
    <a:srgbClr val="E61B72"/>
    <a:srgbClr val="93C01F"/>
    <a:srgbClr val="35A8E0"/>
    <a:srgbClr val="CBD630"/>
    <a:srgbClr val="E9EBF5"/>
    <a:srgbClr val="25A2A8"/>
    <a:srgbClr val="50A5DC"/>
    <a:srgbClr val="78C6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73" autoAdjust="0"/>
    <p:restoredTop sz="93573" autoAdjust="0"/>
  </p:normalViewPr>
  <p:slideViewPr>
    <p:cSldViewPr snapToGrid="0">
      <p:cViewPr>
        <p:scale>
          <a:sx n="65" d="100"/>
          <a:sy n="65" d="100"/>
        </p:scale>
        <p:origin x="-944"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A4E45-0962-40FF-AA0E-91CD7D406071}" type="doc">
      <dgm:prSet loTypeId="urn:microsoft.com/office/officeart/2005/8/layout/pyramid2" loCatId="list" qsTypeId="urn:microsoft.com/office/officeart/2005/8/quickstyle/simple3" qsCatId="simple" csTypeId="urn:microsoft.com/office/officeart/2005/8/colors/accent1_2" csCatId="accent1" phldr="1"/>
      <dgm:spPr/>
    </dgm:pt>
    <dgm:pt modelId="{9E6C452D-7668-41A4-A32E-7652A8C3F77C}">
      <dgm:prSet phldrT="[Text]" custT="1"/>
      <dgm:spPr/>
      <dgm:t>
        <a:bodyPr/>
        <a:lstStyle/>
        <a:p>
          <a:r>
            <a:rPr lang="en-GB" sz="3200" dirty="0"/>
            <a:t>Specialised </a:t>
          </a:r>
        </a:p>
      </dgm:t>
    </dgm:pt>
    <dgm:pt modelId="{897C28D3-57EA-4496-85B1-F75DA5217384}" type="parTrans" cxnId="{E95819D1-32D0-435D-A83C-5CC4A59A4638}">
      <dgm:prSet/>
      <dgm:spPr/>
      <dgm:t>
        <a:bodyPr/>
        <a:lstStyle/>
        <a:p>
          <a:endParaRPr lang="en-GB"/>
        </a:p>
      </dgm:t>
    </dgm:pt>
    <dgm:pt modelId="{73BBF1EE-7F41-4E7A-9AAE-FFECB39605B4}" type="sibTrans" cxnId="{E95819D1-32D0-435D-A83C-5CC4A59A4638}">
      <dgm:prSet/>
      <dgm:spPr/>
      <dgm:t>
        <a:bodyPr/>
        <a:lstStyle/>
        <a:p>
          <a:endParaRPr lang="en-GB"/>
        </a:p>
      </dgm:t>
    </dgm:pt>
    <dgm:pt modelId="{9348651D-6404-42B2-8FF3-8886D3E3A6E5}">
      <dgm:prSet phldrT="[Text]" custT="1"/>
      <dgm:spPr/>
      <dgm:t>
        <a:bodyPr/>
        <a:lstStyle/>
        <a:p>
          <a:r>
            <a:rPr lang="en-GB" sz="3200" dirty="0"/>
            <a:t>Targeted</a:t>
          </a:r>
        </a:p>
      </dgm:t>
    </dgm:pt>
    <dgm:pt modelId="{8E1BFE83-4D63-45B2-9494-575C3DC27B67}" type="parTrans" cxnId="{7C41C008-87B5-40F2-84D6-040B80B53116}">
      <dgm:prSet/>
      <dgm:spPr/>
      <dgm:t>
        <a:bodyPr/>
        <a:lstStyle/>
        <a:p>
          <a:endParaRPr lang="en-GB"/>
        </a:p>
      </dgm:t>
    </dgm:pt>
    <dgm:pt modelId="{BF5B27D4-951E-46E9-A3C4-42CF656E0B80}" type="sibTrans" cxnId="{7C41C008-87B5-40F2-84D6-040B80B53116}">
      <dgm:prSet/>
      <dgm:spPr/>
      <dgm:t>
        <a:bodyPr/>
        <a:lstStyle/>
        <a:p>
          <a:endParaRPr lang="en-GB"/>
        </a:p>
      </dgm:t>
    </dgm:pt>
    <dgm:pt modelId="{26AC8811-AACC-4E5E-9638-3C215C321416}">
      <dgm:prSet phldrT="[Text]" custT="1"/>
      <dgm:spPr/>
      <dgm:t>
        <a:bodyPr/>
        <a:lstStyle/>
        <a:p>
          <a:r>
            <a:rPr lang="en-GB" sz="3200" dirty="0"/>
            <a:t>Universal </a:t>
          </a:r>
        </a:p>
      </dgm:t>
    </dgm:pt>
    <dgm:pt modelId="{9D4C8E03-4336-4AAF-851B-471605F26966}" type="parTrans" cxnId="{37B1D9D0-E198-4BE6-826E-FB605BBEBD59}">
      <dgm:prSet/>
      <dgm:spPr/>
      <dgm:t>
        <a:bodyPr/>
        <a:lstStyle/>
        <a:p>
          <a:endParaRPr lang="en-GB"/>
        </a:p>
      </dgm:t>
    </dgm:pt>
    <dgm:pt modelId="{A1F49F38-BFBB-4A15-9EAB-20D5E496741F}" type="sibTrans" cxnId="{37B1D9D0-E198-4BE6-826E-FB605BBEBD59}">
      <dgm:prSet/>
      <dgm:spPr/>
      <dgm:t>
        <a:bodyPr/>
        <a:lstStyle/>
        <a:p>
          <a:endParaRPr lang="en-GB"/>
        </a:p>
      </dgm:t>
    </dgm:pt>
    <dgm:pt modelId="{126BE040-76D6-488F-93A7-4CBE2D863D77}" type="pres">
      <dgm:prSet presAssocID="{B8AA4E45-0962-40FF-AA0E-91CD7D406071}" presName="compositeShape" presStyleCnt="0">
        <dgm:presLayoutVars>
          <dgm:dir/>
          <dgm:resizeHandles/>
        </dgm:presLayoutVars>
      </dgm:prSet>
      <dgm:spPr/>
    </dgm:pt>
    <dgm:pt modelId="{DE4B7436-6A6E-41D6-899B-A1B0FA5C6CEB}" type="pres">
      <dgm:prSet presAssocID="{B8AA4E45-0962-40FF-AA0E-91CD7D406071}" presName="pyramid" presStyleLbl="node1" presStyleIdx="0" presStyleCnt="1" custScaleX="133914" custLinFactX="-6885" custLinFactNeighborX="-100000" custLinFactNeighborY="1680"/>
      <dgm:spPr>
        <a:solidFill>
          <a:srgbClr val="93C01F"/>
        </a:solidFill>
      </dgm:spPr>
    </dgm:pt>
    <dgm:pt modelId="{28110515-2AC2-4331-A407-68D8B097EF2A}" type="pres">
      <dgm:prSet presAssocID="{B8AA4E45-0962-40FF-AA0E-91CD7D406071}" presName="theList" presStyleCnt="0"/>
      <dgm:spPr/>
    </dgm:pt>
    <dgm:pt modelId="{56D6E0B1-A416-4D41-9A72-867CE6F68686}" type="pres">
      <dgm:prSet presAssocID="{9E6C452D-7668-41A4-A32E-7652A8C3F77C}" presName="aNode" presStyleLbl="fgAcc1" presStyleIdx="0" presStyleCnt="3" custLinFactNeighborX="15785" custLinFactNeighborY="-27389">
        <dgm:presLayoutVars>
          <dgm:bulletEnabled val="1"/>
        </dgm:presLayoutVars>
      </dgm:prSet>
      <dgm:spPr/>
      <dgm:t>
        <a:bodyPr/>
        <a:lstStyle/>
        <a:p>
          <a:endParaRPr lang="en-GB"/>
        </a:p>
      </dgm:t>
    </dgm:pt>
    <dgm:pt modelId="{2E2AA19E-8F58-4842-9E1C-CDF6010B08E8}" type="pres">
      <dgm:prSet presAssocID="{9E6C452D-7668-41A4-A32E-7652A8C3F77C}" presName="aSpace" presStyleCnt="0"/>
      <dgm:spPr/>
    </dgm:pt>
    <dgm:pt modelId="{8FBD79DA-5C96-4561-B77A-37BD3235150D}" type="pres">
      <dgm:prSet presAssocID="{9348651D-6404-42B2-8FF3-8886D3E3A6E5}" presName="aNode" presStyleLbl="fgAcc1" presStyleIdx="1" presStyleCnt="3" custLinFactNeighborX="15785" custLinFactNeighborY="-29903">
        <dgm:presLayoutVars>
          <dgm:bulletEnabled val="1"/>
        </dgm:presLayoutVars>
      </dgm:prSet>
      <dgm:spPr/>
      <dgm:t>
        <a:bodyPr/>
        <a:lstStyle/>
        <a:p>
          <a:endParaRPr lang="en-GB"/>
        </a:p>
      </dgm:t>
    </dgm:pt>
    <dgm:pt modelId="{0D47410D-6D08-465B-AB05-CEA474653D83}" type="pres">
      <dgm:prSet presAssocID="{9348651D-6404-42B2-8FF3-8886D3E3A6E5}" presName="aSpace" presStyleCnt="0"/>
      <dgm:spPr/>
    </dgm:pt>
    <dgm:pt modelId="{C6AB0665-8D0C-4E32-A77A-194ABCB22FE3}" type="pres">
      <dgm:prSet presAssocID="{26AC8811-AACC-4E5E-9638-3C215C321416}" presName="aNode" presStyleLbl="fgAcc1" presStyleIdx="2" presStyleCnt="3" custLinFactNeighborX="15785" custLinFactNeighborY="8077">
        <dgm:presLayoutVars>
          <dgm:bulletEnabled val="1"/>
        </dgm:presLayoutVars>
      </dgm:prSet>
      <dgm:spPr/>
      <dgm:t>
        <a:bodyPr/>
        <a:lstStyle/>
        <a:p>
          <a:endParaRPr lang="en-GB"/>
        </a:p>
      </dgm:t>
    </dgm:pt>
    <dgm:pt modelId="{4E35CBEF-B0E5-4088-BC07-7DCA53BCA32B}" type="pres">
      <dgm:prSet presAssocID="{26AC8811-AACC-4E5E-9638-3C215C321416}" presName="aSpace" presStyleCnt="0"/>
      <dgm:spPr/>
    </dgm:pt>
  </dgm:ptLst>
  <dgm:cxnLst>
    <dgm:cxn modelId="{37B1D9D0-E198-4BE6-826E-FB605BBEBD59}" srcId="{B8AA4E45-0962-40FF-AA0E-91CD7D406071}" destId="{26AC8811-AACC-4E5E-9638-3C215C321416}" srcOrd="2" destOrd="0" parTransId="{9D4C8E03-4336-4AAF-851B-471605F26966}" sibTransId="{A1F49F38-BFBB-4A15-9EAB-20D5E496741F}"/>
    <dgm:cxn modelId="{B28F49AA-EEC2-4DA6-A74A-5D1987F1ECC7}" type="presOf" srcId="{9348651D-6404-42B2-8FF3-8886D3E3A6E5}" destId="{8FBD79DA-5C96-4561-B77A-37BD3235150D}" srcOrd="0" destOrd="0" presId="urn:microsoft.com/office/officeart/2005/8/layout/pyramid2"/>
    <dgm:cxn modelId="{151C4A64-E1D7-4338-B1EE-14876E121206}" type="presOf" srcId="{9E6C452D-7668-41A4-A32E-7652A8C3F77C}" destId="{56D6E0B1-A416-4D41-9A72-867CE6F68686}" srcOrd="0" destOrd="0" presId="urn:microsoft.com/office/officeart/2005/8/layout/pyramid2"/>
    <dgm:cxn modelId="{E95819D1-32D0-435D-A83C-5CC4A59A4638}" srcId="{B8AA4E45-0962-40FF-AA0E-91CD7D406071}" destId="{9E6C452D-7668-41A4-A32E-7652A8C3F77C}" srcOrd="0" destOrd="0" parTransId="{897C28D3-57EA-4496-85B1-F75DA5217384}" sibTransId="{73BBF1EE-7F41-4E7A-9AAE-FFECB39605B4}"/>
    <dgm:cxn modelId="{7C41C008-87B5-40F2-84D6-040B80B53116}" srcId="{B8AA4E45-0962-40FF-AA0E-91CD7D406071}" destId="{9348651D-6404-42B2-8FF3-8886D3E3A6E5}" srcOrd="1" destOrd="0" parTransId="{8E1BFE83-4D63-45B2-9494-575C3DC27B67}" sibTransId="{BF5B27D4-951E-46E9-A3C4-42CF656E0B80}"/>
    <dgm:cxn modelId="{35844D6B-123D-4865-AAB4-22E58BE7BCFA}" type="presOf" srcId="{B8AA4E45-0962-40FF-AA0E-91CD7D406071}" destId="{126BE040-76D6-488F-93A7-4CBE2D863D77}" srcOrd="0" destOrd="0" presId="urn:microsoft.com/office/officeart/2005/8/layout/pyramid2"/>
    <dgm:cxn modelId="{74C16433-F972-4630-8CF8-A70BCA5E7005}" type="presOf" srcId="{26AC8811-AACC-4E5E-9638-3C215C321416}" destId="{C6AB0665-8D0C-4E32-A77A-194ABCB22FE3}" srcOrd="0" destOrd="0" presId="urn:microsoft.com/office/officeart/2005/8/layout/pyramid2"/>
    <dgm:cxn modelId="{333E4784-3143-4A47-876B-27359E35A5B6}" type="presParOf" srcId="{126BE040-76D6-488F-93A7-4CBE2D863D77}" destId="{DE4B7436-6A6E-41D6-899B-A1B0FA5C6CEB}" srcOrd="0" destOrd="0" presId="urn:microsoft.com/office/officeart/2005/8/layout/pyramid2"/>
    <dgm:cxn modelId="{846B62DA-DEB1-464F-BF71-7548102415E0}" type="presParOf" srcId="{126BE040-76D6-488F-93A7-4CBE2D863D77}" destId="{28110515-2AC2-4331-A407-68D8B097EF2A}" srcOrd="1" destOrd="0" presId="urn:microsoft.com/office/officeart/2005/8/layout/pyramid2"/>
    <dgm:cxn modelId="{883119A1-C4F3-4E66-9CB4-04385ACD4115}" type="presParOf" srcId="{28110515-2AC2-4331-A407-68D8B097EF2A}" destId="{56D6E0B1-A416-4D41-9A72-867CE6F68686}" srcOrd="0" destOrd="0" presId="urn:microsoft.com/office/officeart/2005/8/layout/pyramid2"/>
    <dgm:cxn modelId="{AB6E9B88-5AF5-4BC5-8C06-3D97A9ED1B8A}" type="presParOf" srcId="{28110515-2AC2-4331-A407-68D8B097EF2A}" destId="{2E2AA19E-8F58-4842-9E1C-CDF6010B08E8}" srcOrd="1" destOrd="0" presId="urn:microsoft.com/office/officeart/2005/8/layout/pyramid2"/>
    <dgm:cxn modelId="{D88EC28F-FA20-4F37-8FC6-66ADA9B04301}" type="presParOf" srcId="{28110515-2AC2-4331-A407-68D8B097EF2A}" destId="{8FBD79DA-5C96-4561-B77A-37BD3235150D}" srcOrd="2" destOrd="0" presId="urn:microsoft.com/office/officeart/2005/8/layout/pyramid2"/>
    <dgm:cxn modelId="{B17CCE64-E03B-4E6A-851E-70C87082ABC6}" type="presParOf" srcId="{28110515-2AC2-4331-A407-68D8B097EF2A}" destId="{0D47410D-6D08-465B-AB05-CEA474653D83}" srcOrd="3" destOrd="0" presId="urn:microsoft.com/office/officeart/2005/8/layout/pyramid2"/>
    <dgm:cxn modelId="{2876408E-EB48-44F2-B1D8-8B0CA4C3BAA0}" type="presParOf" srcId="{28110515-2AC2-4331-A407-68D8B097EF2A}" destId="{C6AB0665-8D0C-4E32-A77A-194ABCB22FE3}" srcOrd="4" destOrd="0" presId="urn:microsoft.com/office/officeart/2005/8/layout/pyramid2"/>
    <dgm:cxn modelId="{354692B3-D6ED-4C30-84E0-01A4AD6CEFC5}" type="presParOf" srcId="{28110515-2AC2-4331-A407-68D8B097EF2A}" destId="{4E35CBEF-B0E5-4088-BC07-7DCA53BCA32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BFD863-05E9-4905-B0F4-9D1A8F3A687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ACEA905-A262-41E5-84A8-F22F5C43B78B}">
      <dgm:prSet phldrT="[Text]" custT="1"/>
      <dgm:spPr>
        <a:solidFill>
          <a:srgbClr val="8A1838"/>
        </a:solidFill>
      </dgm:spPr>
      <dgm:t>
        <a:bodyPr/>
        <a:lstStyle/>
        <a:p>
          <a:r>
            <a:rPr lang="en-GB" sz="1800" b="1" dirty="0">
              <a:latin typeface="Arial" panose="020B0604020202020204" pitchFamily="34" charset="0"/>
              <a:cs typeface="Arial" panose="020B0604020202020204" pitchFamily="34" charset="0"/>
            </a:rPr>
            <a:t>Personalised Care and Support Plan based on HNA</a:t>
          </a:r>
        </a:p>
      </dgm:t>
    </dgm:pt>
    <dgm:pt modelId="{1EC9F904-A450-420C-8C33-68CD6F527F01}" type="parTrans" cxnId="{4A7DB823-1EF0-4BE9-AD60-4A2DEAD3E796}">
      <dgm:prSet/>
      <dgm:spPr/>
      <dgm:t>
        <a:bodyPr/>
        <a:lstStyle/>
        <a:p>
          <a:endParaRPr lang="en-GB">
            <a:latin typeface="Arial" panose="020B0604020202020204" pitchFamily="34" charset="0"/>
            <a:cs typeface="Arial" panose="020B0604020202020204" pitchFamily="34" charset="0"/>
          </a:endParaRPr>
        </a:p>
      </dgm:t>
    </dgm:pt>
    <dgm:pt modelId="{8DDAF684-553E-4A14-924A-10CDCA4ADD9A}" type="sibTrans" cxnId="{4A7DB823-1EF0-4BE9-AD60-4A2DEAD3E796}">
      <dgm:prSet/>
      <dgm:spPr/>
      <dgm:t>
        <a:bodyPr/>
        <a:lstStyle/>
        <a:p>
          <a:endParaRPr lang="en-GB">
            <a:latin typeface="Arial" panose="020B0604020202020204" pitchFamily="34" charset="0"/>
            <a:cs typeface="Arial" panose="020B0604020202020204" pitchFamily="34" charset="0"/>
          </a:endParaRPr>
        </a:p>
      </dgm:t>
    </dgm:pt>
    <dgm:pt modelId="{04CE070B-0F14-4FF5-AC59-1385334EB9FB}">
      <dgm:prSet phldrT="[Text]" custT="1"/>
      <dgm:spPr/>
      <dgm:t>
        <a:bodyPr/>
        <a:lstStyle/>
        <a:p>
          <a:pPr marL="0" indent="0">
            <a:buNone/>
          </a:pPr>
          <a:r>
            <a:rPr lang="en-GB" sz="1600" dirty="0">
              <a:latin typeface="Arial" panose="020B0604020202020204" pitchFamily="34" charset="0"/>
              <a:cs typeface="Arial" panose="020B0604020202020204" pitchFamily="34" charset="0"/>
            </a:rPr>
            <a:t>Ensures people’s physical, practical, emotional, social needs are met and that resources are targeted to those who need them most.</a:t>
          </a:r>
        </a:p>
      </dgm:t>
    </dgm:pt>
    <dgm:pt modelId="{B2FF8CFA-9C08-4C0E-8F7F-E4365326C5ED}" type="parTrans" cxnId="{BE6D4B36-AE95-487B-8614-0CA23B4A94EC}">
      <dgm:prSet/>
      <dgm:spPr/>
      <dgm:t>
        <a:bodyPr/>
        <a:lstStyle/>
        <a:p>
          <a:endParaRPr lang="en-GB">
            <a:latin typeface="Arial" panose="020B0604020202020204" pitchFamily="34" charset="0"/>
            <a:cs typeface="Arial" panose="020B0604020202020204" pitchFamily="34" charset="0"/>
          </a:endParaRPr>
        </a:p>
      </dgm:t>
    </dgm:pt>
    <dgm:pt modelId="{3B11643E-E438-430F-A441-8F531490A14F}" type="sibTrans" cxnId="{BE6D4B36-AE95-487B-8614-0CA23B4A94EC}">
      <dgm:prSet/>
      <dgm:spPr/>
      <dgm:t>
        <a:bodyPr/>
        <a:lstStyle/>
        <a:p>
          <a:endParaRPr lang="en-GB">
            <a:latin typeface="Arial" panose="020B0604020202020204" pitchFamily="34" charset="0"/>
            <a:cs typeface="Arial" panose="020B0604020202020204" pitchFamily="34" charset="0"/>
          </a:endParaRPr>
        </a:p>
      </dgm:t>
    </dgm:pt>
    <dgm:pt modelId="{9FB7134F-58A6-4F1D-996F-3988F0BF3587}">
      <dgm:prSet custT="1"/>
      <dgm:spPr>
        <a:solidFill>
          <a:srgbClr val="320072"/>
        </a:solidFill>
      </dgm:spPr>
      <dgm:t>
        <a:bodyPr/>
        <a:lstStyle/>
        <a:p>
          <a:r>
            <a:rPr lang="en-GB" sz="1800" b="1" dirty="0">
              <a:latin typeface="Arial" panose="020B0604020202020204" pitchFamily="34" charset="0"/>
              <a:cs typeface="Arial" panose="020B0604020202020204" pitchFamily="34" charset="0"/>
            </a:rPr>
            <a:t>End of Treatment Summary</a:t>
          </a:r>
        </a:p>
      </dgm:t>
    </dgm:pt>
    <dgm:pt modelId="{6C2998EE-CCB7-41BC-A32F-7598D70F5E33}" type="parTrans" cxnId="{88FD240B-A44C-42A3-ABA0-2F2D94217665}">
      <dgm:prSet/>
      <dgm:spPr/>
      <dgm:t>
        <a:bodyPr/>
        <a:lstStyle/>
        <a:p>
          <a:endParaRPr lang="en-GB">
            <a:latin typeface="Arial" panose="020B0604020202020204" pitchFamily="34" charset="0"/>
            <a:cs typeface="Arial" panose="020B0604020202020204" pitchFamily="34" charset="0"/>
          </a:endParaRPr>
        </a:p>
      </dgm:t>
    </dgm:pt>
    <dgm:pt modelId="{CB62F5C4-9F23-4ED3-86F4-693F5F91684D}" type="sibTrans" cxnId="{88FD240B-A44C-42A3-ABA0-2F2D94217665}">
      <dgm:prSet/>
      <dgm:spPr/>
      <dgm:t>
        <a:bodyPr/>
        <a:lstStyle/>
        <a:p>
          <a:endParaRPr lang="en-GB">
            <a:latin typeface="Arial" panose="020B0604020202020204" pitchFamily="34" charset="0"/>
            <a:cs typeface="Arial" panose="020B0604020202020204" pitchFamily="34" charset="0"/>
          </a:endParaRPr>
        </a:p>
      </dgm:t>
    </dgm:pt>
    <dgm:pt modelId="{4D42CAC5-9100-4D81-968D-A594D2E3EFB0}">
      <dgm:prSet custT="1"/>
      <dgm:spPr/>
      <dgm:t>
        <a:bodyPr/>
        <a:lstStyle/>
        <a:p>
          <a:pPr marL="0" indent="0">
            <a:buNone/>
          </a:pPr>
          <a:r>
            <a:rPr lang="en-GB" sz="1600" dirty="0">
              <a:latin typeface="Arial" panose="020B0604020202020204" pitchFamily="34" charset="0"/>
              <a:cs typeface="Arial" panose="020B0604020202020204" pitchFamily="34" charset="0"/>
            </a:rPr>
            <a:t>Completed by secondary care and given to the patient and GP. Provides detailed summary of treatment, potential side effects, signs and symptoms of recurrence and contact details to address any concerns.</a:t>
          </a:r>
        </a:p>
      </dgm:t>
    </dgm:pt>
    <dgm:pt modelId="{7574086D-9C25-448D-8DF2-6217A1212182}" type="parTrans" cxnId="{E69B4FC8-B282-4A80-9A76-0BF5B14D487C}">
      <dgm:prSet/>
      <dgm:spPr/>
      <dgm:t>
        <a:bodyPr/>
        <a:lstStyle/>
        <a:p>
          <a:endParaRPr lang="en-GB">
            <a:latin typeface="Arial" panose="020B0604020202020204" pitchFamily="34" charset="0"/>
            <a:cs typeface="Arial" panose="020B0604020202020204" pitchFamily="34" charset="0"/>
          </a:endParaRPr>
        </a:p>
      </dgm:t>
    </dgm:pt>
    <dgm:pt modelId="{43643315-1EC7-48B4-A50D-09DF0100E38A}" type="sibTrans" cxnId="{E69B4FC8-B282-4A80-9A76-0BF5B14D487C}">
      <dgm:prSet/>
      <dgm:spPr/>
      <dgm:t>
        <a:bodyPr/>
        <a:lstStyle/>
        <a:p>
          <a:endParaRPr lang="en-GB">
            <a:latin typeface="Arial" panose="020B0604020202020204" pitchFamily="34" charset="0"/>
            <a:cs typeface="Arial" panose="020B0604020202020204" pitchFamily="34" charset="0"/>
          </a:endParaRPr>
        </a:p>
      </dgm:t>
    </dgm:pt>
    <dgm:pt modelId="{E85C8110-61FB-427E-9482-D9BE194911AA}">
      <dgm:prSet custT="1"/>
      <dgm:spPr>
        <a:solidFill>
          <a:srgbClr val="AE2573"/>
        </a:solidFill>
      </dgm:spPr>
      <dgm:t>
        <a:bodyPr/>
        <a:lstStyle/>
        <a:p>
          <a:r>
            <a:rPr lang="en-GB" sz="1800" b="1" dirty="0">
              <a:latin typeface="Arial" panose="020B0604020202020204" pitchFamily="34" charset="0"/>
              <a:cs typeface="Arial" panose="020B0604020202020204" pitchFamily="34" charset="0"/>
            </a:rPr>
            <a:t>Health &amp; Wellbeing Information &amp; Support</a:t>
          </a:r>
        </a:p>
      </dgm:t>
    </dgm:pt>
    <dgm:pt modelId="{C5B74D4F-EF11-4514-B734-5D7CD963074C}" type="parTrans" cxnId="{28BC031A-A242-4113-94C1-C8DD4E05C3A4}">
      <dgm:prSet/>
      <dgm:spPr/>
      <dgm:t>
        <a:bodyPr/>
        <a:lstStyle/>
        <a:p>
          <a:endParaRPr lang="en-GB">
            <a:latin typeface="Arial" panose="020B0604020202020204" pitchFamily="34" charset="0"/>
            <a:cs typeface="Arial" panose="020B0604020202020204" pitchFamily="34" charset="0"/>
          </a:endParaRPr>
        </a:p>
      </dgm:t>
    </dgm:pt>
    <dgm:pt modelId="{3C086C77-2840-4D3A-918D-7AA2B2BBAE58}" type="sibTrans" cxnId="{28BC031A-A242-4113-94C1-C8DD4E05C3A4}">
      <dgm:prSet/>
      <dgm:spPr/>
      <dgm:t>
        <a:bodyPr/>
        <a:lstStyle/>
        <a:p>
          <a:endParaRPr lang="en-GB">
            <a:latin typeface="Arial" panose="020B0604020202020204" pitchFamily="34" charset="0"/>
            <a:cs typeface="Arial" panose="020B0604020202020204" pitchFamily="34" charset="0"/>
          </a:endParaRPr>
        </a:p>
      </dgm:t>
    </dgm:pt>
    <dgm:pt modelId="{ADD5AFAF-8224-4267-99C6-CB45D74D28D8}">
      <dgm:prSet custT="1"/>
      <dgm:spPr/>
      <dgm:t>
        <a:bodyPr/>
        <a:lstStyle/>
        <a:p>
          <a:pPr marL="0" indent="0">
            <a:buNone/>
          </a:pPr>
          <a:r>
            <a:rPr lang="en-GB" sz="1600" dirty="0">
              <a:latin typeface="Arial" panose="020B0604020202020204" pitchFamily="34" charset="0"/>
              <a:cs typeface="Arial" panose="020B0604020202020204" pitchFamily="34" charset="0"/>
            </a:rPr>
            <a:t>Information and support to patients/their family before, during and after cancer treatment. This may include: how to support management of side effects, community support groups, financial support, how to get back to work, diet and lifestyle.</a:t>
          </a:r>
        </a:p>
      </dgm:t>
    </dgm:pt>
    <dgm:pt modelId="{83E58695-39D0-4853-819C-7139C74F0398}" type="parTrans" cxnId="{1897DAA1-3ACE-4795-9864-840D8C19A259}">
      <dgm:prSet/>
      <dgm:spPr/>
      <dgm:t>
        <a:bodyPr/>
        <a:lstStyle/>
        <a:p>
          <a:endParaRPr lang="en-GB">
            <a:latin typeface="Arial" panose="020B0604020202020204" pitchFamily="34" charset="0"/>
            <a:cs typeface="Arial" panose="020B0604020202020204" pitchFamily="34" charset="0"/>
          </a:endParaRPr>
        </a:p>
      </dgm:t>
    </dgm:pt>
    <dgm:pt modelId="{29F32828-9BD4-4CDB-BEDC-154186AB1459}" type="sibTrans" cxnId="{1897DAA1-3ACE-4795-9864-840D8C19A259}">
      <dgm:prSet/>
      <dgm:spPr/>
      <dgm:t>
        <a:bodyPr/>
        <a:lstStyle/>
        <a:p>
          <a:endParaRPr lang="en-GB">
            <a:latin typeface="Arial" panose="020B0604020202020204" pitchFamily="34" charset="0"/>
            <a:cs typeface="Arial" panose="020B0604020202020204" pitchFamily="34" charset="0"/>
          </a:endParaRPr>
        </a:p>
      </dgm:t>
    </dgm:pt>
    <dgm:pt modelId="{69AC0E81-F458-4D51-8103-7663BDA345BE}">
      <dgm:prSet custT="1"/>
      <dgm:spPr>
        <a:solidFill>
          <a:srgbClr val="7C2855"/>
        </a:solidFill>
      </dgm:spPr>
      <dgm:t>
        <a:bodyPr/>
        <a:lstStyle/>
        <a:p>
          <a:r>
            <a:rPr lang="en-GB" sz="1800" b="1" dirty="0">
              <a:latin typeface="Arial" panose="020B0604020202020204" pitchFamily="34" charset="0"/>
              <a:cs typeface="Arial" panose="020B0604020202020204" pitchFamily="34" charset="0"/>
            </a:rPr>
            <a:t>Cancer Care Review</a:t>
          </a:r>
        </a:p>
      </dgm:t>
    </dgm:pt>
    <dgm:pt modelId="{45FC3533-DD0B-4D8F-AA78-E7BE925DF75B}" type="parTrans" cxnId="{CFC2DD96-CF2A-4ACA-AAD1-25A48C62DB8B}">
      <dgm:prSet/>
      <dgm:spPr/>
      <dgm:t>
        <a:bodyPr/>
        <a:lstStyle/>
        <a:p>
          <a:endParaRPr lang="en-GB">
            <a:latin typeface="Arial" panose="020B0604020202020204" pitchFamily="34" charset="0"/>
            <a:cs typeface="Arial" panose="020B0604020202020204" pitchFamily="34" charset="0"/>
          </a:endParaRPr>
        </a:p>
      </dgm:t>
    </dgm:pt>
    <dgm:pt modelId="{5313C5B6-88B8-4578-87EF-347F06487E73}" type="sibTrans" cxnId="{CFC2DD96-CF2A-4ACA-AAD1-25A48C62DB8B}">
      <dgm:prSet/>
      <dgm:spPr/>
      <dgm:t>
        <a:bodyPr/>
        <a:lstStyle/>
        <a:p>
          <a:endParaRPr lang="en-GB">
            <a:latin typeface="Arial" panose="020B0604020202020204" pitchFamily="34" charset="0"/>
            <a:cs typeface="Arial" panose="020B0604020202020204" pitchFamily="34" charset="0"/>
          </a:endParaRPr>
        </a:p>
      </dgm:t>
    </dgm:pt>
    <dgm:pt modelId="{A96DAF4D-ED1C-45E8-A936-B462D60809A4}">
      <dgm:prSet custT="1"/>
      <dgm:spPr/>
      <dgm:t>
        <a:bodyPr/>
        <a:lstStyle/>
        <a:p>
          <a:pPr marL="0" indent="0">
            <a:buNone/>
          </a:pPr>
          <a:r>
            <a:rPr lang="en-GB" sz="1600" dirty="0">
              <a:latin typeface="Arial" panose="020B0604020202020204" pitchFamily="34" charset="0"/>
              <a:cs typeface="Arial" panose="020B0604020202020204" pitchFamily="34" charset="0"/>
            </a:rPr>
            <a:t>Discussion between patient and GP / Nurse about their cancer journey. Helps patient understand what information and support is available.</a:t>
          </a:r>
        </a:p>
      </dgm:t>
    </dgm:pt>
    <dgm:pt modelId="{5BA133B3-81C2-4522-B28D-C4892B474001}" type="parTrans" cxnId="{0C4EB5DB-5167-4861-ABFB-8D126079C6BC}">
      <dgm:prSet/>
      <dgm:spPr/>
      <dgm:t>
        <a:bodyPr/>
        <a:lstStyle/>
        <a:p>
          <a:endParaRPr lang="en-GB">
            <a:latin typeface="Arial" panose="020B0604020202020204" pitchFamily="34" charset="0"/>
            <a:cs typeface="Arial" panose="020B0604020202020204" pitchFamily="34" charset="0"/>
          </a:endParaRPr>
        </a:p>
      </dgm:t>
    </dgm:pt>
    <dgm:pt modelId="{575C0FA6-E1D1-4E47-BAD2-5C5F68B204F6}" type="sibTrans" cxnId="{0C4EB5DB-5167-4861-ABFB-8D126079C6BC}">
      <dgm:prSet/>
      <dgm:spPr/>
      <dgm:t>
        <a:bodyPr/>
        <a:lstStyle/>
        <a:p>
          <a:endParaRPr lang="en-GB">
            <a:latin typeface="Arial" panose="020B0604020202020204" pitchFamily="34" charset="0"/>
            <a:cs typeface="Arial" panose="020B0604020202020204" pitchFamily="34" charset="0"/>
          </a:endParaRPr>
        </a:p>
      </dgm:t>
    </dgm:pt>
    <dgm:pt modelId="{D3AB10E6-E265-4A7C-A61A-30852724997F}" type="pres">
      <dgm:prSet presAssocID="{97BFD863-05E9-4905-B0F4-9D1A8F3A687C}" presName="Name0" presStyleCnt="0">
        <dgm:presLayoutVars>
          <dgm:dir/>
          <dgm:animLvl val="lvl"/>
          <dgm:resizeHandles val="exact"/>
        </dgm:presLayoutVars>
      </dgm:prSet>
      <dgm:spPr/>
      <dgm:t>
        <a:bodyPr/>
        <a:lstStyle/>
        <a:p>
          <a:endParaRPr lang="en-GB"/>
        </a:p>
      </dgm:t>
    </dgm:pt>
    <dgm:pt modelId="{6B611729-CC0F-409A-B5B9-870F6A792D92}" type="pres">
      <dgm:prSet presAssocID="{5ACEA905-A262-41E5-84A8-F22F5C43B78B}" presName="linNode" presStyleCnt="0"/>
      <dgm:spPr/>
    </dgm:pt>
    <dgm:pt modelId="{A68483D1-0FDD-443B-AF24-3E3F29290E8E}" type="pres">
      <dgm:prSet presAssocID="{5ACEA905-A262-41E5-84A8-F22F5C43B78B}" presName="parentText" presStyleLbl="node1" presStyleIdx="0" presStyleCnt="4" custScaleX="75590" custLinFactNeighborX="-5895" custLinFactNeighborY="-208">
        <dgm:presLayoutVars>
          <dgm:chMax val="1"/>
          <dgm:bulletEnabled val="1"/>
        </dgm:presLayoutVars>
      </dgm:prSet>
      <dgm:spPr/>
      <dgm:t>
        <a:bodyPr/>
        <a:lstStyle/>
        <a:p>
          <a:endParaRPr lang="en-GB"/>
        </a:p>
      </dgm:t>
    </dgm:pt>
    <dgm:pt modelId="{A8074597-DF55-4EEC-A772-98F21DA002C8}" type="pres">
      <dgm:prSet presAssocID="{5ACEA905-A262-41E5-84A8-F22F5C43B78B}" presName="descendantText" presStyleLbl="alignAccFollowNode1" presStyleIdx="0" presStyleCnt="4" custScaleX="116342" custScaleY="116447" custLinFactNeighborX="-4542" custLinFactNeighborY="-645">
        <dgm:presLayoutVars>
          <dgm:bulletEnabled val="1"/>
        </dgm:presLayoutVars>
      </dgm:prSet>
      <dgm:spPr/>
      <dgm:t>
        <a:bodyPr/>
        <a:lstStyle/>
        <a:p>
          <a:endParaRPr lang="en-GB"/>
        </a:p>
      </dgm:t>
    </dgm:pt>
    <dgm:pt modelId="{4FB76D7C-BDF9-4C11-ADA7-AE1313A940F4}" type="pres">
      <dgm:prSet presAssocID="{8DDAF684-553E-4A14-924A-10CDCA4ADD9A}" presName="sp" presStyleCnt="0"/>
      <dgm:spPr/>
    </dgm:pt>
    <dgm:pt modelId="{B352D67E-F03D-4AE5-AE2B-7B6152E2B826}" type="pres">
      <dgm:prSet presAssocID="{9FB7134F-58A6-4F1D-996F-3988F0BF3587}" presName="linNode" presStyleCnt="0"/>
      <dgm:spPr/>
    </dgm:pt>
    <dgm:pt modelId="{D1F2D703-8876-41D0-89CF-E38722501FFF}" type="pres">
      <dgm:prSet presAssocID="{9FB7134F-58A6-4F1D-996F-3988F0BF3587}" presName="parentText" presStyleLbl="node1" presStyleIdx="1" presStyleCnt="4" custScaleX="75590" custLinFactNeighborX="-5895" custLinFactNeighborY="-208">
        <dgm:presLayoutVars>
          <dgm:chMax val="1"/>
          <dgm:bulletEnabled val="1"/>
        </dgm:presLayoutVars>
      </dgm:prSet>
      <dgm:spPr/>
      <dgm:t>
        <a:bodyPr/>
        <a:lstStyle/>
        <a:p>
          <a:endParaRPr lang="en-GB"/>
        </a:p>
      </dgm:t>
    </dgm:pt>
    <dgm:pt modelId="{EC9FBAE6-FC2F-4EB1-835D-74784D7DD4B6}" type="pres">
      <dgm:prSet presAssocID="{9FB7134F-58A6-4F1D-996F-3988F0BF3587}" presName="descendantText" presStyleLbl="alignAccFollowNode1" presStyleIdx="1" presStyleCnt="4" custScaleX="116342" custScaleY="116447" custLinFactNeighborX="-4542" custLinFactNeighborY="-645">
        <dgm:presLayoutVars>
          <dgm:bulletEnabled val="1"/>
        </dgm:presLayoutVars>
      </dgm:prSet>
      <dgm:spPr/>
      <dgm:t>
        <a:bodyPr/>
        <a:lstStyle/>
        <a:p>
          <a:endParaRPr lang="en-GB"/>
        </a:p>
      </dgm:t>
    </dgm:pt>
    <dgm:pt modelId="{45A70323-41FD-4258-BDCD-502918580B09}" type="pres">
      <dgm:prSet presAssocID="{CB62F5C4-9F23-4ED3-86F4-693F5F91684D}" presName="sp" presStyleCnt="0"/>
      <dgm:spPr/>
    </dgm:pt>
    <dgm:pt modelId="{A98DFB9C-8EAE-45D2-A5B0-9360E380F98C}" type="pres">
      <dgm:prSet presAssocID="{E85C8110-61FB-427E-9482-D9BE194911AA}" presName="linNode" presStyleCnt="0"/>
      <dgm:spPr/>
    </dgm:pt>
    <dgm:pt modelId="{C2CBCB72-B719-4476-8A67-A205DEF01827}" type="pres">
      <dgm:prSet presAssocID="{E85C8110-61FB-427E-9482-D9BE194911AA}" presName="parentText" presStyleLbl="node1" presStyleIdx="2" presStyleCnt="4" custScaleX="75590" custLinFactNeighborX="-5895" custLinFactNeighborY="-208">
        <dgm:presLayoutVars>
          <dgm:chMax val="1"/>
          <dgm:bulletEnabled val="1"/>
        </dgm:presLayoutVars>
      </dgm:prSet>
      <dgm:spPr/>
      <dgm:t>
        <a:bodyPr/>
        <a:lstStyle/>
        <a:p>
          <a:endParaRPr lang="en-GB"/>
        </a:p>
      </dgm:t>
    </dgm:pt>
    <dgm:pt modelId="{A5E0D89B-641C-4079-B855-68514C5DD7C7}" type="pres">
      <dgm:prSet presAssocID="{E85C8110-61FB-427E-9482-D9BE194911AA}" presName="descendantText" presStyleLbl="alignAccFollowNode1" presStyleIdx="2" presStyleCnt="4" custScaleX="116342" custScaleY="116447" custLinFactNeighborX="-4542" custLinFactNeighborY="-645">
        <dgm:presLayoutVars>
          <dgm:bulletEnabled val="1"/>
        </dgm:presLayoutVars>
      </dgm:prSet>
      <dgm:spPr/>
      <dgm:t>
        <a:bodyPr/>
        <a:lstStyle/>
        <a:p>
          <a:endParaRPr lang="en-GB"/>
        </a:p>
      </dgm:t>
    </dgm:pt>
    <dgm:pt modelId="{5B1A77D1-6C88-4EA0-81EC-8504EA1D480A}" type="pres">
      <dgm:prSet presAssocID="{3C086C77-2840-4D3A-918D-7AA2B2BBAE58}" presName="sp" presStyleCnt="0"/>
      <dgm:spPr/>
    </dgm:pt>
    <dgm:pt modelId="{3E471CB5-9C51-4E0D-89C9-32B9BF91B98F}" type="pres">
      <dgm:prSet presAssocID="{69AC0E81-F458-4D51-8103-7663BDA345BE}" presName="linNode" presStyleCnt="0"/>
      <dgm:spPr/>
    </dgm:pt>
    <dgm:pt modelId="{E6DB7A41-4E8C-4B2C-A76C-5826FEC67810}" type="pres">
      <dgm:prSet presAssocID="{69AC0E81-F458-4D51-8103-7663BDA345BE}" presName="parentText" presStyleLbl="node1" presStyleIdx="3" presStyleCnt="4" custScaleX="107059" custLinFactNeighborX="-5895" custLinFactNeighborY="-208">
        <dgm:presLayoutVars>
          <dgm:chMax val="1"/>
          <dgm:bulletEnabled val="1"/>
        </dgm:presLayoutVars>
      </dgm:prSet>
      <dgm:spPr/>
      <dgm:t>
        <a:bodyPr/>
        <a:lstStyle/>
        <a:p>
          <a:endParaRPr lang="en-GB"/>
        </a:p>
      </dgm:t>
    </dgm:pt>
    <dgm:pt modelId="{9A3E49EB-B09D-481E-96E0-CBDB72C24975}" type="pres">
      <dgm:prSet presAssocID="{69AC0E81-F458-4D51-8103-7663BDA345BE}" presName="descendantText" presStyleLbl="alignAccFollowNode1" presStyleIdx="3" presStyleCnt="4" custScaleX="164620" custScaleY="112274" custLinFactNeighborX="-4542" custLinFactNeighborY="-646">
        <dgm:presLayoutVars>
          <dgm:bulletEnabled val="1"/>
        </dgm:presLayoutVars>
      </dgm:prSet>
      <dgm:spPr/>
      <dgm:t>
        <a:bodyPr/>
        <a:lstStyle/>
        <a:p>
          <a:endParaRPr lang="en-GB"/>
        </a:p>
      </dgm:t>
    </dgm:pt>
  </dgm:ptLst>
  <dgm:cxnLst>
    <dgm:cxn modelId="{633FB503-0C57-41DC-A9EA-896E42B257CB}" type="presOf" srcId="{04CE070B-0F14-4FF5-AC59-1385334EB9FB}" destId="{A8074597-DF55-4EEC-A772-98F21DA002C8}" srcOrd="0" destOrd="0" presId="urn:microsoft.com/office/officeart/2005/8/layout/vList5"/>
    <dgm:cxn modelId="{4A7DB823-1EF0-4BE9-AD60-4A2DEAD3E796}" srcId="{97BFD863-05E9-4905-B0F4-9D1A8F3A687C}" destId="{5ACEA905-A262-41E5-84A8-F22F5C43B78B}" srcOrd="0" destOrd="0" parTransId="{1EC9F904-A450-420C-8C33-68CD6F527F01}" sibTransId="{8DDAF684-553E-4A14-924A-10CDCA4ADD9A}"/>
    <dgm:cxn modelId="{1897DAA1-3ACE-4795-9864-840D8C19A259}" srcId="{E85C8110-61FB-427E-9482-D9BE194911AA}" destId="{ADD5AFAF-8224-4267-99C6-CB45D74D28D8}" srcOrd="0" destOrd="0" parTransId="{83E58695-39D0-4853-819C-7139C74F0398}" sibTransId="{29F32828-9BD4-4CDB-BEDC-154186AB1459}"/>
    <dgm:cxn modelId="{7F756F62-F75C-41B6-B877-52771330A3B2}" type="presOf" srcId="{A96DAF4D-ED1C-45E8-A936-B462D60809A4}" destId="{9A3E49EB-B09D-481E-96E0-CBDB72C24975}" srcOrd="0" destOrd="0" presId="urn:microsoft.com/office/officeart/2005/8/layout/vList5"/>
    <dgm:cxn modelId="{29935B45-A672-4754-A414-5FD3A93CF951}" type="presOf" srcId="{97BFD863-05E9-4905-B0F4-9D1A8F3A687C}" destId="{D3AB10E6-E265-4A7C-A61A-30852724997F}" srcOrd="0" destOrd="0" presId="urn:microsoft.com/office/officeart/2005/8/layout/vList5"/>
    <dgm:cxn modelId="{28BC031A-A242-4113-94C1-C8DD4E05C3A4}" srcId="{97BFD863-05E9-4905-B0F4-9D1A8F3A687C}" destId="{E85C8110-61FB-427E-9482-D9BE194911AA}" srcOrd="2" destOrd="0" parTransId="{C5B74D4F-EF11-4514-B734-5D7CD963074C}" sibTransId="{3C086C77-2840-4D3A-918D-7AA2B2BBAE58}"/>
    <dgm:cxn modelId="{D3F9B2D3-C991-4361-B395-DD4FFC2D756E}" type="presOf" srcId="{69AC0E81-F458-4D51-8103-7663BDA345BE}" destId="{E6DB7A41-4E8C-4B2C-A76C-5826FEC67810}" srcOrd="0" destOrd="0" presId="urn:microsoft.com/office/officeart/2005/8/layout/vList5"/>
    <dgm:cxn modelId="{BE6D4B36-AE95-487B-8614-0CA23B4A94EC}" srcId="{5ACEA905-A262-41E5-84A8-F22F5C43B78B}" destId="{04CE070B-0F14-4FF5-AC59-1385334EB9FB}" srcOrd="0" destOrd="0" parTransId="{B2FF8CFA-9C08-4C0E-8F7F-E4365326C5ED}" sibTransId="{3B11643E-E438-430F-A441-8F531490A14F}"/>
    <dgm:cxn modelId="{CB351466-C3B2-4E57-A64D-D05CB8D65027}" type="presOf" srcId="{4D42CAC5-9100-4D81-968D-A594D2E3EFB0}" destId="{EC9FBAE6-FC2F-4EB1-835D-74784D7DD4B6}" srcOrd="0" destOrd="0" presId="urn:microsoft.com/office/officeart/2005/8/layout/vList5"/>
    <dgm:cxn modelId="{E69B4FC8-B282-4A80-9A76-0BF5B14D487C}" srcId="{9FB7134F-58A6-4F1D-996F-3988F0BF3587}" destId="{4D42CAC5-9100-4D81-968D-A594D2E3EFB0}" srcOrd="0" destOrd="0" parTransId="{7574086D-9C25-448D-8DF2-6217A1212182}" sibTransId="{43643315-1EC7-48B4-A50D-09DF0100E38A}"/>
    <dgm:cxn modelId="{0C4EB5DB-5167-4861-ABFB-8D126079C6BC}" srcId="{69AC0E81-F458-4D51-8103-7663BDA345BE}" destId="{A96DAF4D-ED1C-45E8-A936-B462D60809A4}" srcOrd="0" destOrd="0" parTransId="{5BA133B3-81C2-4522-B28D-C4892B474001}" sibTransId="{575C0FA6-E1D1-4E47-BAD2-5C5F68B204F6}"/>
    <dgm:cxn modelId="{CFC2DD96-CF2A-4ACA-AAD1-25A48C62DB8B}" srcId="{97BFD863-05E9-4905-B0F4-9D1A8F3A687C}" destId="{69AC0E81-F458-4D51-8103-7663BDA345BE}" srcOrd="3" destOrd="0" parTransId="{45FC3533-DD0B-4D8F-AA78-E7BE925DF75B}" sibTransId="{5313C5B6-88B8-4578-87EF-347F06487E73}"/>
    <dgm:cxn modelId="{6D1251B1-B91C-4617-BBF8-9E82C4D0C50A}" type="presOf" srcId="{ADD5AFAF-8224-4267-99C6-CB45D74D28D8}" destId="{A5E0D89B-641C-4079-B855-68514C5DD7C7}" srcOrd="0" destOrd="0" presId="urn:microsoft.com/office/officeart/2005/8/layout/vList5"/>
    <dgm:cxn modelId="{68864CE0-7203-477C-9CCA-AC3E1D5212FC}" type="presOf" srcId="{9FB7134F-58A6-4F1D-996F-3988F0BF3587}" destId="{D1F2D703-8876-41D0-89CF-E38722501FFF}" srcOrd="0" destOrd="0" presId="urn:microsoft.com/office/officeart/2005/8/layout/vList5"/>
    <dgm:cxn modelId="{88FD240B-A44C-42A3-ABA0-2F2D94217665}" srcId="{97BFD863-05E9-4905-B0F4-9D1A8F3A687C}" destId="{9FB7134F-58A6-4F1D-996F-3988F0BF3587}" srcOrd="1" destOrd="0" parTransId="{6C2998EE-CCB7-41BC-A32F-7598D70F5E33}" sibTransId="{CB62F5C4-9F23-4ED3-86F4-693F5F91684D}"/>
    <dgm:cxn modelId="{C917FBFC-EBA1-4B03-8C42-8CF0786452F7}" type="presOf" srcId="{5ACEA905-A262-41E5-84A8-F22F5C43B78B}" destId="{A68483D1-0FDD-443B-AF24-3E3F29290E8E}" srcOrd="0" destOrd="0" presId="urn:microsoft.com/office/officeart/2005/8/layout/vList5"/>
    <dgm:cxn modelId="{D319CC0F-8FFD-469D-92F8-05B4B0FD0B5E}" type="presOf" srcId="{E85C8110-61FB-427E-9482-D9BE194911AA}" destId="{C2CBCB72-B719-4476-8A67-A205DEF01827}" srcOrd="0" destOrd="0" presId="urn:microsoft.com/office/officeart/2005/8/layout/vList5"/>
    <dgm:cxn modelId="{D29B35E6-C3E8-46B1-9957-76BB5497203F}" type="presParOf" srcId="{D3AB10E6-E265-4A7C-A61A-30852724997F}" destId="{6B611729-CC0F-409A-B5B9-870F6A792D92}" srcOrd="0" destOrd="0" presId="urn:microsoft.com/office/officeart/2005/8/layout/vList5"/>
    <dgm:cxn modelId="{BF029D09-D724-4E31-A061-E323BAED33DF}" type="presParOf" srcId="{6B611729-CC0F-409A-B5B9-870F6A792D92}" destId="{A68483D1-0FDD-443B-AF24-3E3F29290E8E}" srcOrd="0" destOrd="0" presId="urn:microsoft.com/office/officeart/2005/8/layout/vList5"/>
    <dgm:cxn modelId="{D087B257-FB0E-485B-9C52-9F49742336F9}" type="presParOf" srcId="{6B611729-CC0F-409A-B5B9-870F6A792D92}" destId="{A8074597-DF55-4EEC-A772-98F21DA002C8}" srcOrd="1" destOrd="0" presId="urn:microsoft.com/office/officeart/2005/8/layout/vList5"/>
    <dgm:cxn modelId="{EC5131D1-F439-448C-9902-7E307C6AC175}" type="presParOf" srcId="{D3AB10E6-E265-4A7C-A61A-30852724997F}" destId="{4FB76D7C-BDF9-4C11-ADA7-AE1313A940F4}" srcOrd="1" destOrd="0" presId="urn:microsoft.com/office/officeart/2005/8/layout/vList5"/>
    <dgm:cxn modelId="{FC54F189-9F19-49C5-A548-5ADE1021910A}" type="presParOf" srcId="{D3AB10E6-E265-4A7C-A61A-30852724997F}" destId="{B352D67E-F03D-4AE5-AE2B-7B6152E2B826}" srcOrd="2" destOrd="0" presId="urn:microsoft.com/office/officeart/2005/8/layout/vList5"/>
    <dgm:cxn modelId="{01F98EAA-AF51-47A9-AAB1-A33FF73E3754}" type="presParOf" srcId="{B352D67E-F03D-4AE5-AE2B-7B6152E2B826}" destId="{D1F2D703-8876-41D0-89CF-E38722501FFF}" srcOrd="0" destOrd="0" presId="urn:microsoft.com/office/officeart/2005/8/layout/vList5"/>
    <dgm:cxn modelId="{3DB85CEE-4669-4978-AEFF-BDEC8E385341}" type="presParOf" srcId="{B352D67E-F03D-4AE5-AE2B-7B6152E2B826}" destId="{EC9FBAE6-FC2F-4EB1-835D-74784D7DD4B6}" srcOrd="1" destOrd="0" presId="urn:microsoft.com/office/officeart/2005/8/layout/vList5"/>
    <dgm:cxn modelId="{45BD3D55-47CE-4FE7-93F0-3DAB6297BECC}" type="presParOf" srcId="{D3AB10E6-E265-4A7C-A61A-30852724997F}" destId="{45A70323-41FD-4258-BDCD-502918580B09}" srcOrd="3" destOrd="0" presId="urn:microsoft.com/office/officeart/2005/8/layout/vList5"/>
    <dgm:cxn modelId="{E91066EA-DADB-49C3-81F8-CC62460274C8}" type="presParOf" srcId="{D3AB10E6-E265-4A7C-A61A-30852724997F}" destId="{A98DFB9C-8EAE-45D2-A5B0-9360E380F98C}" srcOrd="4" destOrd="0" presId="urn:microsoft.com/office/officeart/2005/8/layout/vList5"/>
    <dgm:cxn modelId="{7FBFD10E-A741-4079-B3A6-BD99D2657583}" type="presParOf" srcId="{A98DFB9C-8EAE-45D2-A5B0-9360E380F98C}" destId="{C2CBCB72-B719-4476-8A67-A205DEF01827}" srcOrd="0" destOrd="0" presId="urn:microsoft.com/office/officeart/2005/8/layout/vList5"/>
    <dgm:cxn modelId="{78123F24-81B2-43AD-869A-CA817D5E4D0A}" type="presParOf" srcId="{A98DFB9C-8EAE-45D2-A5B0-9360E380F98C}" destId="{A5E0D89B-641C-4079-B855-68514C5DD7C7}" srcOrd="1" destOrd="0" presId="urn:microsoft.com/office/officeart/2005/8/layout/vList5"/>
    <dgm:cxn modelId="{175D8945-A59F-4E82-8DC2-D45AF830660E}" type="presParOf" srcId="{D3AB10E6-E265-4A7C-A61A-30852724997F}" destId="{5B1A77D1-6C88-4EA0-81EC-8504EA1D480A}" srcOrd="5" destOrd="0" presId="urn:microsoft.com/office/officeart/2005/8/layout/vList5"/>
    <dgm:cxn modelId="{8AC9C0D6-2B8D-425A-8CC6-076ACE6F997F}" type="presParOf" srcId="{D3AB10E6-E265-4A7C-A61A-30852724997F}" destId="{3E471CB5-9C51-4E0D-89C9-32B9BF91B98F}" srcOrd="6" destOrd="0" presId="urn:microsoft.com/office/officeart/2005/8/layout/vList5"/>
    <dgm:cxn modelId="{5AF90961-88A0-4363-A46E-75B42D73578D}" type="presParOf" srcId="{3E471CB5-9C51-4E0D-89C9-32B9BF91B98F}" destId="{E6DB7A41-4E8C-4B2C-A76C-5826FEC67810}" srcOrd="0" destOrd="0" presId="urn:microsoft.com/office/officeart/2005/8/layout/vList5"/>
    <dgm:cxn modelId="{DF02EC2D-632F-4EBC-B18A-39573F988324}" type="presParOf" srcId="{3E471CB5-9C51-4E0D-89C9-32B9BF91B98F}" destId="{9A3E49EB-B09D-481E-96E0-CBDB72C2497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B7436-6A6E-41D6-899B-A1B0FA5C6CEB}">
      <dsp:nvSpPr>
        <dsp:cNvPr id="0" name=""/>
        <dsp:cNvSpPr/>
      </dsp:nvSpPr>
      <dsp:spPr>
        <a:xfrm>
          <a:off x="0" y="0"/>
          <a:ext cx="5463910" cy="4080164"/>
        </a:xfrm>
        <a:prstGeom prst="triangle">
          <a:avLst/>
        </a:prstGeom>
        <a:solidFill>
          <a:srgbClr val="93C01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6D6E0B1-A416-4D41-9A72-867CE6F68686}">
      <dsp:nvSpPr>
        <dsp:cNvPr id="0" name=""/>
        <dsp:cNvSpPr/>
      </dsp:nvSpPr>
      <dsp:spPr>
        <a:xfrm>
          <a:off x="4547750" y="377140"/>
          <a:ext cx="2652106" cy="965851"/>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t>Specialised </a:t>
          </a:r>
        </a:p>
      </dsp:txBody>
      <dsp:txXfrm>
        <a:off x="4594899" y="424289"/>
        <a:ext cx="2557808" cy="871553"/>
      </dsp:txXfrm>
    </dsp:sp>
    <dsp:sp modelId="{8FBD79DA-5C96-4561-B77A-37BD3235150D}">
      <dsp:nvSpPr>
        <dsp:cNvPr id="0" name=""/>
        <dsp:cNvSpPr/>
      </dsp:nvSpPr>
      <dsp:spPr>
        <a:xfrm>
          <a:off x="4547750" y="1460688"/>
          <a:ext cx="2652106" cy="965851"/>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t>Targeted</a:t>
          </a:r>
        </a:p>
      </dsp:txBody>
      <dsp:txXfrm>
        <a:off x="4594899" y="1507837"/>
        <a:ext cx="2557808" cy="871553"/>
      </dsp:txXfrm>
    </dsp:sp>
    <dsp:sp modelId="{C6AB0665-8D0C-4E32-A77A-194ABCB22FE3}">
      <dsp:nvSpPr>
        <dsp:cNvPr id="0" name=""/>
        <dsp:cNvSpPr/>
      </dsp:nvSpPr>
      <dsp:spPr>
        <a:xfrm>
          <a:off x="4547750" y="2593124"/>
          <a:ext cx="2652106" cy="965851"/>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t>Universal </a:t>
          </a:r>
        </a:p>
      </dsp:txBody>
      <dsp:txXfrm>
        <a:off x="4594899" y="2640273"/>
        <a:ext cx="2557808" cy="871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74597-DF55-4EEC-A772-98F21DA002C8}">
      <dsp:nvSpPr>
        <dsp:cNvPr id="0" name=""/>
        <dsp:cNvSpPr/>
      </dsp:nvSpPr>
      <dsp:spPr>
        <a:xfrm rot="5400000">
          <a:off x="4144507" y="-2175585"/>
          <a:ext cx="1184390" cy="56147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Ensures people’s physical, practical, emotional, social needs are met and that resources are targeted to those who need them most.</a:t>
          </a:r>
        </a:p>
      </dsp:txBody>
      <dsp:txXfrm rot="-5400000">
        <a:off x="1929343" y="97396"/>
        <a:ext cx="5556903" cy="1068756"/>
      </dsp:txXfrm>
    </dsp:sp>
    <dsp:sp modelId="{A68483D1-0FDD-443B-AF24-3E3F29290E8E}">
      <dsp:nvSpPr>
        <dsp:cNvPr id="0" name=""/>
        <dsp:cNvSpPr/>
      </dsp:nvSpPr>
      <dsp:spPr>
        <a:xfrm>
          <a:off x="0" y="0"/>
          <a:ext cx="2052005" cy="1271383"/>
        </a:xfrm>
        <a:prstGeom prst="roundRect">
          <a:avLst/>
        </a:prstGeom>
        <a:solidFill>
          <a:srgbClr val="8A18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a:latin typeface="Arial" panose="020B0604020202020204" pitchFamily="34" charset="0"/>
              <a:cs typeface="Arial" panose="020B0604020202020204" pitchFamily="34" charset="0"/>
            </a:rPr>
            <a:t>Personalised Care and Support Plan based on HNA</a:t>
          </a:r>
        </a:p>
      </dsp:txBody>
      <dsp:txXfrm>
        <a:off x="62064" y="62064"/>
        <a:ext cx="1927877" cy="1147255"/>
      </dsp:txXfrm>
    </dsp:sp>
    <dsp:sp modelId="{EC9FBAE6-FC2F-4EB1-835D-74784D7DD4B6}">
      <dsp:nvSpPr>
        <dsp:cNvPr id="0" name=""/>
        <dsp:cNvSpPr/>
      </dsp:nvSpPr>
      <dsp:spPr>
        <a:xfrm rot="5400000">
          <a:off x="4144507" y="-840632"/>
          <a:ext cx="1184390" cy="56147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Completed by secondary care and given to the patient and GP. Provides detailed summary of treatment, potential side effects, signs and symptoms of recurrence and contact details to address any concerns.</a:t>
          </a:r>
        </a:p>
      </dsp:txBody>
      <dsp:txXfrm rot="-5400000">
        <a:off x="1929343" y="1432349"/>
        <a:ext cx="5556903" cy="1068756"/>
      </dsp:txXfrm>
    </dsp:sp>
    <dsp:sp modelId="{D1F2D703-8876-41D0-89CF-E38722501FFF}">
      <dsp:nvSpPr>
        <dsp:cNvPr id="0" name=""/>
        <dsp:cNvSpPr/>
      </dsp:nvSpPr>
      <dsp:spPr>
        <a:xfrm>
          <a:off x="0" y="1334951"/>
          <a:ext cx="2052005" cy="1271383"/>
        </a:xfrm>
        <a:prstGeom prst="roundRect">
          <a:avLst/>
        </a:prstGeom>
        <a:solidFill>
          <a:srgbClr val="3200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a:latin typeface="Arial" panose="020B0604020202020204" pitchFamily="34" charset="0"/>
              <a:cs typeface="Arial" panose="020B0604020202020204" pitchFamily="34" charset="0"/>
            </a:rPr>
            <a:t>End of Treatment Summary</a:t>
          </a:r>
        </a:p>
      </dsp:txBody>
      <dsp:txXfrm>
        <a:off x="62064" y="1397015"/>
        <a:ext cx="1927877" cy="1147255"/>
      </dsp:txXfrm>
    </dsp:sp>
    <dsp:sp modelId="{A5E0D89B-641C-4079-B855-68514C5DD7C7}">
      <dsp:nvSpPr>
        <dsp:cNvPr id="0" name=""/>
        <dsp:cNvSpPr/>
      </dsp:nvSpPr>
      <dsp:spPr>
        <a:xfrm rot="5400000">
          <a:off x="4144507" y="494319"/>
          <a:ext cx="1184390" cy="56147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Information and support to patients/their family before, during and after cancer treatment. This may include: how to support management of side effects, community support groups, financial support, how to get back to work, diet and lifestyle.</a:t>
          </a:r>
        </a:p>
      </dsp:txBody>
      <dsp:txXfrm rot="-5400000">
        <a:off x="1929343" y="2767301"/>
        <a:ext cx="5556903" cy="1068756"/>
      </dsp:txXfrm>
    </dsp:sp>
    <dsp:sp modelId="{C2CBCB72-B719-4476-8A67-A205DEF01827}">
      <dsp:nvSpPr>
        <dsp:cNvPr id="0" name=""/>
        <dsp:cNvSpPr/>
      </dsp:nvSpPr>
      <dsp:spPr>
        <a:xfrm>
          <a:off x="0" y="2669904"/>
          <a:ext cx="2052005" cy="1271383"/>
        </a:xfrm>
        <a:prstGeom prst="roundRect">
          <a:avLst/>
        </a:prstGeom>
        <a:solidFill>
          <a:srgbClr val="AE25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a:latin typeface="Arial" panose="020B0604020202020204" pitchFamily="34" charset="0"/>
              <a:cs typeface="Arial" panose="020B0604020202020204" pitchFamily="34" charset="0"/>
            </a:rPr>
            <a:t>Health &amp; Wellbeing Information &amp; Support</a:t>
          </a:r>
        </a:p>
      </dsp:txBody>
      <dsp:txXfrm>
        <a:off x="62064" y="2731968"/>
        <a:ext cx="1927877" cy="1147255"/>
      </dsp:txXfrm>
    </dsp:sp>
    <dsp:sp modelId="{9A3E49EB-B09D-481E-96E0-CBDB72C24975}">
      <dsp:nvSpPr>
        <dsp:cNvPr id="0" name=""/>
        <dsp:cNvSpPr/>
      </dsp:nvSpPr>
      <dsp:spPr>
        <a:xfrm rot="5400000">
          <a:off x="4199294" y="1831935"/>
          <a:ext cx="1141946" cy="56093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Discussion between patient and GP / Nurse about their cancer journey. Helps patient understand what information and support is available.</a:t>
          </a:r>
        </a:p>
      </dsp:txBody>
      <dsp:txXfrm rot="-5400000">
        <a:off x="1965582" y="4121393"/>
        <a:ext cx="5553627" cy="1030456"/>
      </dsp:txXfrm>
    </dsp:sp>
    <dsp:sp modelId="{E6DB7A41-4E8C-4B2C-A76C-5826FEC67810}">
      <dsp:nvSpPr>
        <dsp:cNvPr id="0" name=""/>
        <dsp:cNvSpPr/>
      </dsp:nvSpPr>
      <dsp:spPr>
        <a:xfrm>
          <a:off x="0" y="4004856"/>
          <a:ext cx="2052000" cy="1271383"/>
        </a:xfrm>
        <a:prstGeom prst="roundRect">
          <a:avLst/>
        </a:prstGeom>
        <a:solidFill>
          <a:srgbClr val="7C28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a:latin typeface="Arial" panose="020B0604020202020204" pitchFamily="34" charset="0"/>
              <a:cs typeface="Arial" panose="020B0604020202020204" pitchFamily="34" charset="0"/>
            </a:rPr>
            <a:t>Cancer Care Review</a:t>
          </a:r>
        </a:p>
      </dsp:txBody>
      <dsp:txXfrm>
        <a:off x="62064" y="4066920"/>
        <a:ext cx="1927872" cy="114725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A10DA-5A79-480B-B9BA-23666D49753B}" type="datetimeFigureOut">
              <a:rPr lang="en-GB" smtClean="0"/>
              <a:t>07/07/2020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DCA65-1337-4412-A9DC-853C14F2C0D8}" type="slidenum">
              <a:rPr lang="en-GB" smtClean="0"/>
              <a:t>‹#›</a:t>
            </a:fld>
            <a:endParaRPr lang="en-GB"/>
          </a:p>
        </p:txBody>
      </p:sp>
    </p:spTree>
    <p:extLst>
      <p:ext uri="{BB962C8B-B14F-4D97-AF65-F5344CB8AC3E}">
        <p14:creationId xmlns:p14="http://schemas.microsoft.com/office/powerpoint/2010/main" val="87011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User Involvement CRITICAL:</a:t>
            </a:r>
          </a:p>
          <a:p>
            <a:pPr marL="171450" indent="-171450">
              <a:buFont typeface="Arial" panose="020B0604020202020204" pitchFamily="34" charset="0"/>
              <a:buChar char="•"/>
            </a:pPr>
            <a:r>
              <a:rPr lang="en-GB" dirty="0"/>
              <a:t>Focus group already completed,</a:t>
            </a:r>
          </a:p>
          <a:p>
            <a:pPr marL="171450" indent="-171450">
              <a:buFont typeface="Arial" panose="020B0604020202020204" pitchFamily="34" charset="0"/>
              <a:buChar char="•"/>
            </a:pPr>
            <a:r>
              <a:rPr lang="en-GB" dirty="0"/>
              <a:t>PABC to be integral</a:t>
            </a:r>
            <a:r>
              <a:rPr lang="en-GB" baseline="0" dirty="0"/>
              <a:t> to programme governance: steering groups and implementation,</a:t>
            </a:r>
          </a:p>
          <a:p>
            <a:pPr marL="171450" indent="-171450">
              <a:buFont typeface="Arial" panose="020B0604020202020204" pitchFamily="34" charset="0"/>
              <a:buChar char="•"/>
            </a:pPr>
            <a:r>
              <a:rPr lang="en-GB" baseline="0" dirty="0"/>
              <a:t>Need to engage ‘harder to reach groups’ – deprivation, people from diverse ethnic backgrounds. GM &amp; East Cheshire – wide ranging in culture, backgrounds and wealth.</a:t>
            </a:r>
          </a:p>
          <a:p>
            <a:pPr marL="0" indent="0">
              <a:buFont typeface="Arial" panose="020B0604020202020204" pitchFamily="34" charset="0"/>
              <a:buNone/>
            </a:pPr>
            <a:r>
              <a:rPr lang="en-GB" baseline="0" dirty="0"/>
              <a:t>SALIENT POINTS FROM THIS GROUP:</a:t>
            </a:r>
          </a:p>
          <a:p>
            <a:pPr marL="171450" indent="-171450">
              <a:buFontTx/>
              <a:buChar char="-"/>
            </a:pPr>
            <a:r>
              <a:rPr lang="en-GB" baseline="0" dirty="0"/>
              <a:t>Consistent info – from oncologist/surgeon – part of </a:t>
            </a:r>
            <a:r>
              <a:rPr lang="en-GB" baseline="0" dirty="0" smtClean="0"/>
              <a:t>treatment – need an </a:t>
            </a:r>
            <a:r>
              <a:rPr lang="en-GB" baseline="0" dirty="0" err="1" smtClean="0"/>
              <a:t>appt</a:t>
            </a:r>
            <a:r>
              <a:rPr lang="en-GB" baseline="0" dirty="0" smtClean="0"/>
              <a:t> letter,</a:t>
            </a:r>
            <a:endParaRPr lang="en-GB" baseline="0" dirty="0"/>
          </a:p>
          <a:p>
            <a:pPr marL="171450" indent="-171450">
              <a:buFontTx/>
              <a:buChar char="-"/>
            </a:pPr>
            <a:r>
              <a:rPr lang="en-GB" baseline="0" dirty="0"/>
              <a:t>Falling off a cliff</a:t>
            </a:r>
          </a:p>
          <a:p>
            <a:pPr marL="171450" indent="-171450">
              <a:buFontTx/>
              <a:buChar char="-"/>
            </a:pPr>
            <a:r>
              <a:rPr lang="en-GB" baseline="0" dirty="0"/>
              <a:t>CONTROL</a:t>
            </a:r>
          </a:p>
          <a:p>
            <a:pPr marL="171450" indent="-171450">
              <a:buFontTx/>
              <a:buChar char="-"/>
            </a:pPr>
            <a:r>
              <a:rPr lang="en-GB" baseline="0" dirty="0"/>
              <a:t>Fatigue</a:t>
            </a:r>
          </a:p>
          <a:p>
            <a:pPr marL="171450" indent="-171450">
              <a:buFontTx/>
              <a:buChar char="-"/>
            </a:pPr>
            <a:r>
              <a:rPr lang="en-GB" baseline="0" dirty="0"/>
              <a:t>Therapeutic </a:t>
            </a:r>
            <a:r>
              <a:rPr lang="en-GB" baseline="0" dirty="0" smtClean="0"/>
              <a:t>rapport – people involved</a:t>
            </a:r>
            <a:endParaRPr lang="en-GB" baseline="0" dirty="0"/>
          </a:p>
          <a:p>
            <a:pPr marL="171450" indent="-171450">
              <a:buFontTx/>
              <a:buChar char="-"/>
            </a:pPr>
            <a:r>
              <a:rPr lang="en-GB" baseline="0" dirty="0"/>
              <a:t>Personalised care!! </a:t>
            </a:r>
            <a:endParaRPr lang="en-GB" dirty="0"/>
          </a:p>
        </p:txBody>
      </p:sp>
      <p:sp>
        <p:nvSpPr>
          <p:cNvPr id="4" name="Slide Number Placeholder 3"/>
          <p:cNvSpPr>
            <a:spLocks noGrp="1"/>
          </p:cNvSpPr>
          <p:nvPr>
            <p:ph type="sldNum" sz="quarter" idx="5"/>
          </p:nvPr>
        </p:nvSpPr>
        <p:spPr/>
        <p:txBody>
          <a:bodyPr/>
          <a:lstStyle/>
          <a:p>
            <a:fld id="{70ADCA65-1337-4412-A9DC-853C14F2C0D8}" type="slidenum">
              <a:rPr lang="en-GB" smtClean="0"/>
              <a:t>3</a:t>
            </a:fld>
            <a:endParaRPr lang="en-GB"/>
          </a:p>
        </p:txBody>
      </p:sp>
    </p:spTree>
    <p:extLst>
      <p:ext uri="{BB962C8B-B14F-4D97-AF65-F5344CB8AC3E}">
        <p14:creationId xmlns:p14="http://schemas.microsoft.com/office/powerpoint/2010/main" val="397203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ADCA65-1337-4412-A9DC-853C14F2C0D8}" type="slidenum">
              <a:rPr lang="en-GB" smtClean="0"/>
              <a:t>7</a:t>
            </a:fld>
            <a:endParaRPr lang="en-GB"/>
          </a:p>
        </p:txBody>
      </p:sp>
    </p:spTree>
    <p:extLst>
      <p:ext uri="{BB962C8B-B14F-4D97-AF65-F5344CB8AC3E}">
        <p14:creationId xmlns:p14="http://schemas.microsoft.com/office/powerpoint/2010/main" val="362315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7" name="Google Shape;99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350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example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8262E-B477-4FAB-B064-AEC4240EC7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63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DCA65-1337-4412-A9DC-853C14F2C0D8}" type="slidenum">
              <a:rPr lang="en-GB" smtClean="0"/>
              <a:pPr/>
              <a:t>11</a:t>
            </a:fld>
            <a:endParaRPr lang="en-GB"/>
          </a:p>
        </p:txBody>
      </p:sp>
    </p:spTree>
    <p:extLst>
      <p:ext uri="{BB962C8B-B14F-4D97-AF65-F5344CB8AC3E}">
        <p14:creationId xmlns:p14="http://schemas.microsoft.com/office/powerpoint/2010/main" val="305136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Patient focus </a:t>
            </a:r>
            <a:r>
              <a:rPr lang="en-GB" dirty="0" smtClean="0"/>
              <a:t>groups</a:t>
            </a:r>
            <a:r>
              <a:rPr lang="en-GB" baseline="0" dirty="0" smtClean="0"/>
              <a:t> GM – Prehab/Rehab addresses personalised care needs</a:t>
            </a:r>
            <a:endParaRPr lang="en-GB" dirty="0"/>
          </a:p>
        </p:txBody>
      </p:sp>
      <p:sp>
        <p:nvSpPr>
          <p:cNvPr id="4" name="Slide Number Placeholder 3"/>
          <p:cNvSpPr>
            <a:spLocks noGrp="1"/>
          </p:cNvSpPr>
          <p:nvPr>
            <p:ph type="sldNum" sz="quarter" idx="10"/>
          </p:nvPr>
        </p:nvSpPr>
        <p:spPr/>
        <p:txBody>
          <a:bodyPr/>
          <a:lstStyle/>
          <a:p>
            <a:fld id="{70ADCA65-1337-4412-A9DC-853C14F2C0D8}" type="slidenum">
              <a:rPr lang="en-GB" smtClean="0"/>
              <a:t>12</a:t>
            </a:fld>
            <a:endParaRPr lang="en-GB"/>
          </a:p>
        </p:txBody>
      </p:sp>
    </p:spTree>
    <p:extLst>
      <p:ext uri="{BB962C8B-B14F-4D97-AF65-F5344CB8AC3E}">
        <p14:creationId xmlns:p14="http://schemas.microsoft.com/office/powerpoint/2010/main" val="923573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FEE0CF-89E3-4F08-9834-10CDA6D73C8F}" type="slidenum">
              <a:rPr lang="en-GB" smtClean="0"/>
              <a:t>13</a:t>
            </a:fld>
            <a:endParaRPr lang="en-GB"/>
          </a:p>
        </p:txBody>
      </p:sp>
    </p:spTree>
    <p:extLst>
      <p:ext uri="{BB962C8B-B14F-4D97-AF65-F5344CB8AC3E}">
        <p14:creationId xmlns:p14="http://schemas.microsoft.com/office/powerpoint/2010/main" val="230958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445DCA-9357-4850-8E99-40E147EA22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AAF16DB8-5FC1-4149-88B3-7F4B27A14D25}"/>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38879E1-749C-4C44-8C59-2118E12F37B8}"/>
              </a:ext>
            </a:extLst>
          </p:cNvPr>
          <p:cNvSpPr>
            <a:spLocks noGrp="1"/>
          </p:cNvSpPr>
          <p:nvPr>
            <p:ph type="dt" sz="half" idx="10"/>
          </p:nvPr>
        </p:nvSpPr>
        <p:spPr/>
        <p:txBody>
          <a:bodyPr/>
          <a:lstStyle/>
          <a:p>
            <a:fld id="{0053B7B3-0964-4C18-B715-60E3C35B0C7B}" type="datetimeFigureOut">
              <a:rPr lang="en-GB" smtClean="0"/>
              <a:t>07/07/2020</a:t>
            </a:fld>
            <a:endParaRPr lang="en-GB"/>
          </a:p>
        </p:txBody>
      </p:sp>
      <p:sp>
        <p:nvSpPr>
          <p:cNvPr id="5" name="Footer Placeholder 4">
            <a:extLst>
              <a:ext uri="{FF2B5EF4-FFF2-40B4-BE49-F238E27FC236}">
                <a16:creationId xmlns:a16="http://schemas.microsoft.com/office/drawing/2014/main" xmlns="" id="{80FB6266-E026-4E20-839D-15A371F191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508E9F3-AB7A-4481-9A3B-6C06E07224BD}"/>
              </a:ext>
            </a:extLst>
          </p:cNvPr>
          <p:cNvSpPr>
            <a:spLocks noGrp="1"/>
          </p:cNvSpPr>
          <p:nvPr>
            <p:ph type="sldNum" sz="quarter" idx="12"/>
          </p:nvPr>
        </p:nvSpPr>
        <p:spPr/>
        <p:txBody>
          <a:bodyPr/>
          <a:lstStyle/>
          <a:p>
            <a:fld id="{DF0D4CE9-C46B-47C8-B419-F59A3F098D84}" type="slidenum">
              <a:rPr lang="en-GB" smtClean="0"/>
              <a:t>‹#›</a:t>
            </a:fld>
            <a:endParaRPr lang="en-GB"/>
          </a:p>
        </p:txBody>
      </p:sp>
    </p:spTree>
    <p:extLst>
      <p:ext uri="{BB962C8B-B14F-4D97-AF65-F5344CB8AC3E}">
        <p14:creationId xmlns:p14="http://schemas.microsoft.com/office/powerpoint/2010/main" val="425662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984284-45C9-4476-B95D-F4DA696970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1895619-A597-4C3B-8218-EB5019B523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2E24CCF-ABA8-4749-9E13-C1579F1D526C}"/>
              </a:ext>
            </a:extLst>
          </p:cNvPr>
          <p:cNvSpPr>
            <a:spLocks noGrp="1"/>
          </p:cNvSpPr>
          <p:nvPr>
            <p:ph type="dt" sz="half" idx="10"/>
          </p:nvPr>
        </p:nvSpPr>
        <p:spPr/>
        <p:txBody>
          <a:bodyPr/>
          <a:lstStyle/>
          <a:p>
            <a:fld id="{0053B7B3-0964-4C18-B715-60E3C35B0C7B}" type="datetimeFigureOut">
              <a:rPr lang="en-GB" smtClean="0"/>
              <a:t>07/07/2020</a:t>
            </a:fld>
            <a:endParaRPr lang="en-GB"/>
          </a:p>
        </p:txBody>
      </p:sp>
      <p:sp>
        <p:nvSpPr>
          <p:cNvPr id="5" name="Footer Placeholder 4">
            <a:extLst>
              <a:ext uri="{FF2B5EF4-FFF2-40B4-BE49-F238E27FC236}">
                <a16:creationId xmlns:a16="http://schemas.microsoft.com/office/drawing/2014/main" xmlns="" id="{A3C10F9D-B10A-4940-93B8-A6BD692985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8FB7A79-B3D6-421A-8B7E-CACD15EC5BBB}"/>
              </a:ext>
            </a:extLst>
          </p:cNvPr>
          <p:cNvSpPr>
            <a:spLocks noGrp="1"/>
          </p:cNvSpPr>
          <p:nvPr>
            <p:ph type="sldNum" sz="quarter" idx="12"/>
          </p:nvPr>
        </p:nvSpPr>
        <p:spPr/>
        <p:txBody>
          <a:bodyPr/>
          <a:lstStyle/>
          <a:p>
            <a:fld id="{DF0D4CE9-C46B-47C8-B419-F59A3F098D84}" type="slidenum">
              <a:rPr lang="en-GB" smtClean="0"/>
              <a:t>‹#›</a:t>
            </a:fld>
            <a:endParaRPr lang="en-GB"/>
          </a:p>
        </p:txBody>
      </p:sp>
    </p:spTree>
    <p:extLst>
      <p:ext uri="{BB962C8B-B14F-4D97-AF65-F5344CB8AC3E}">
        <p14:creationId xmlns:p14="http://schemas.microsoft.com/office/powerpoint/2010/main" val="80399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11D7F5F-50F9-43F6-9C8F-1B9E69EB8ABE}"/>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8D0156E-FE0E-43B1-8347-25ABF4E40E13}"/>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506BE42-44CF-4380-AE8E-6AF437EADAE9}"/>
              </a:ext>
            </a:extLst>
          </p:cNvPr>
          <p:cNvSpPr>
            <a:spLocks noGrp="1"/>
          </p:cNvSpPr>
          <p:nvPr>
            <p:ph type="dt" sz="half" idx="10"/>
          </p:nvPr>
        </p:nvSpPr>
        <p:spPr/>
        <p:txBody>
          <a:bodyPr/>
          <a:lstStyle/>
          <a:p>
            <a:fld id="{0053B7B3-0964-4C18-B715-60E3C35B0C7B}" type="datetimeFigureOut">
              <a:rPr lang="en-GB" smtClean="0"/>
              <a:t>07/07/2020</a:t>
            </a:fld>
            <a:endParaRPr lang="en-GB"/>
          </a:p>
        </p:txBody>
      </p:sp>
      <p:sp>
        <p:nvSpPr>
          <p:cNvPr id="5" name="Footer Placeholder 4">
            <a:extLst>
              <a:ext uri="{FF2B5EF4-FFF2-40B4-BE49-F238E27FC236}">
                <a16:creationId xmlns:a16="http://schemas.microsoft.com/office/drawing/2014/main" xmlns="" id="{00120900-583E-4794-A9CA-D5664514D7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BD6D30F-ADE5-4718-B9A3-AABF0370FD4A}"/>
              </a:ext>
            </a:extLst>
          </p:cNvPr>
          <p:cNvSpPr>
            <a:spLocks noGrp="1"/>
          </p:cNvSpPr>
          <p:nvPr>
            <p:ph type="sldNum" sz="quarter" idx="12"/>
          </p:nvPr>
        </p:nvSpPr>
        <p:spPr/>
        <p:txBody>
          <a:bodyPr/>
          <a:lstStyle/>
          <a:p>
            <a:fld id="{DF0D4CE9-C46B-47C8-B419-F59A3F098D84}" type="slidenum">
              <a:rPr lang="en-GB" smtClean="0"/>
              <a:t>‹#›</a:t>
            </a:fld>
            <a:endParaRPr lang="en-GB"/>
          </a:p>
        </p:txBody>
      </p:sp>
    </p:spTree>
    <p:extLst>
      <p:ext uri="{BB962C8B-B14F-4D97-AF65-F5344CB8AC3E}">
        <p14:creationId xmlns:p14="http://schemas.microsoft.com/office/powerpoint/2010/main" val="143724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850385-A722-464E-B64B-02EBAB7C45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84679A7-0622-449B-BB71-DAADCDBA9AB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3953516-45A5-4CE7-8C1A-796B95577A53}"/>
              </a:ext>
            </a:extLst>
          </p:cNvPr>
          <p:cNvSpPr>
            <a:spLocks noGrp="1"/>
          </p:cNvSpPr>
          <p:nvPr>
            <p:ph type="dt" sz="half" idx="10"/>
          </p:nvPr>
        </p:nvSpPr>
        <p:spPr/>
        <p:txBody>
          <a:bodyPr/>
          <a:lstStyle/>
          <a:p>
            <a:fld id="{0053B7B3-0964-4C18-B715-60E3C35B0C7B}" type="datetimeFigureOut">
              <a:rPr lang="en-GB" smtClean="0"/>
              <a:t>07/07/2020</a:t>
            </a:fld>
            <a:endParaRPr lang="en-GB"/>
          </a:p>
        </p:txBody>
      </p:sp>
      <p:sp>
        <p:nvSpPr>
          <p:cNvPr id="5" name="Footer Placeholder 4">
            <a:extLst>
              <a:ext uri="{FF2B5EF4-FFF2-40B4-BE49-F238E27FC236}">
                <a16:creationId xmlns:a16="http://schemas.microsoft.com/office/drawing/2014/main" xmlns="" id="{E3826FF3-51C4-4070-8C8E-2204C2B751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F3F448B-D8F1-4AE3-B7F9-2FF1D64845E3}"/>
              </a:ext>
            </a:extLst>
          </p:cNvPr>
          <p:cNvSpPr>
            <a:spLocks noGrp="1"/>
          </p:cNvSpPr>
          <p:nvPr>
            <p:ph type="sldNum" sz="quarter" idx="12"/>
          </p:nvPr>
        </p:nvSpPr>
        <p:spPr/>
        <p:txBody>
          <a:bodyPr/>
          <a:lstStyle/>
          <a:p>
            <a:fld id="{DF0D4CE9-C46B-47C8-B419-F59A3F098D84}" type="slidenum">
              <a:rPr lang="en-GB" smtClean="0"/>
              <a:t>‹#›</a:t>
            </a:fld>
            <a:endParaRPr lang="en-GB"/>
          </a:p>
        </p:txBody>
      </p:sp>
    </p:spTree>
    <p:extLst>
      <p:ext uri="{BB962C8B-B14F-4D97-AF65-F5344CB8AC3E}">
        <p14:creationId xmlns:p14="http://schemas.microsoft.com/office/powerpoint/2010/main" val="54403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878DA2-F6D5-4023-8543-1DF2EE4BC953}"/>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4811583-3A3C-4EEE-904A-51C220773428}"/>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125BF4C-6B70-4E7C-95A1-EEB1BB2B3B5B}"/>
              </a:ext>
            </a:extLst>
          </p:cNvPr>
          <p:cNvSpPr>
            <a:spLocks noGrp="1"/>
          </p:cNvSpPr>
          <p:nvPr>
            <p:ph type="dt" sz="half" idx="10"/>
          </p:nvPr>
        </p:nvSpPr>
        <p:spPr/>
        <p:txBody>
          <a:bodyPr/>
          <a:lstStyle/>
          <a:p>
            <a:fld id="{0053B7B3-0964-4C18-B715-60E3C35B0C7B}" type="datetimeFigureOut">
              <a:rPr lang="en-GB" smtClean="0"/>
              <a:t>07/07/2020</a:t>
            </a:fld>
            <a:endParaRPr lang="en-GB"/>
          </a:p>
        </p:txBody>
      </p:sp>
      <p:sp>
        <p:nvSpPr>
          <p:cNvPr id="5" name="Footer Placeholder 4">
            <a:extLst>
              <a:ext uri="{FF2B5EF4-FFF2-40B4-BE49-F238E27FC236}">
                <a16:creationId xmlns:a16="http://schemas.microsoft.com/office/drawing/2014/main" xmlns="" id="{C976A810-3A9C-43E0-AEE5-6B7D02691E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ED5AE57-375B-4289-BD36-C9AB9D57D245}"/>
              </a:ext>
            </a:extLst>
          </p:cNvPr>
          <p:cNvSpPr>
            <a:spLocks noGrp="1"/>
          </p:cNvSpPr>
          <p:nvPr>
            <p:ph type="sldNum" sz="quarter" idx="12"/>
          </p:nvPr>
        </p:nvSpPr>
        <p:spPr/>
        <p:txBody>
          <a:bodyPr/>
          <a:lstStyle/>
          <a:p>
            <a:fld id="{DF0D4CE9-C46B-47C8-B419-F59A3F098D84}" type="slidenum">
              <a:rPr lang="en-GB" smtClean="0"/>
              <a:t>‹#›</a:t>
            </a:fld>
            <a:endParaRPr lang="en-GB"/>
          </a:p>
        </p:txBody>
      </p:sp>
    </p:spTree>
    <p:extLst>
      <p:ext uri="{BB962C8B-B14F-4D97-AF65-F5344CB8AC3E}">
        <p14:creationId xmlns:p14="http://schemas.microsoft.com/office/powerpoint/2010/main" val="211948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27E7F7-0C68-4C35-9423-65F8521711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EE0DF68-0DF7-42FC-9533-E26B5094E5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C1B76936-6062-4361-984F-972A6F2D37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1E4FCF10-0D4E-44F9-8D72-4F8B88EEC982}"/>
              </a:ext>
            </a:extLst>
          </p:cNvPr>
          <p:cNvSpPr>
            <a:spLocks noGrp="1"/>
          </p:cNvSpPr>
          <p:nvPr>
            <p:ph type="dt" sz="half" idx="10"/>
          </p:nvPr>
        </p:nvSpPr>
        <p:spPr/>
        <p:txBody>
          <a:bodyPr/>
          <a:lstStyle/>
          <a:p>
            <a:fld id="{0053B7B3-0964-4C18-B715-60E3C35B0C7B}" type="datetimeFigureOut">
              <a:rPr lang="en-GB" smtClean="0"/>
              <a:t>07/07/2020</a:t>
            </a:fld>
            <a:endParaRPr lang="en-GB"/>
          </a:p>
        </p:txBody>
      </p:sp>
      <p:sp>
        <p:nvSpPr>
          <p:cNvPr id="6" name="Footer Placeholder 5">
            <a:extLst>
              <a:ext uri="{FF2B5EF4-FFF2-40B4-BE49-F238E27FC236}">
                <a16:creationId xmlns:a16="http://schemas.microsoft.com/office/drawing/2014/main" xmlns="" id="{6297EAE9-315B-4F31-8B74-1873FE2A23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EFCB873-BCC9-4B22-B00F-1E1912666F3D}"/>
              </a:ext>
            </a:extLst>
          </p:cNvPr>
          <p:cNvSpPr>
            <a:spLocks noGrp="1"/>
          </p:cNvSpPr>
          <p:nvPr>
            <p:ph type="sldNum" sz="quarter" idx="12"/>
          </p:nvPr>
        </p:nvSpPr>
        <p:spPr/>
        <p:txBody>
          <a:bodyPr/>
          <a:lstStyle/>
          <a:p>
            <a:fld id="{DF0D4CE9-C46B-47C8-B419-F59A3F098D84}" type="slidenum">
              <a:rPr lang="en-GB" smtClean="0"/>
              <a:t>‹#›</a:t>
            </a:fld>
            <a:endParaRPr lang="en-GB"/>
          </a:p>
        </p:txBody>
      </p:sp>
    </p:spTree>
    <p:extLst>
      <p:ext uri="{BB962C8B-B14F-4D97-AF65-F5344CB8AC3E}">
        <p14:creationId xmlns:p14="http://schemas.microsoft.com/office/powerpoint/2010/main" val="244118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3700E-443E-4D19-B073-810AB3817516}"/>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2CC9416-E0AC-4EEF-9DAA-A2CF4A99412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48152E9-7D15-449A-B131-CB9D378BE324}"/>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019DA5B-DB0B-4ECF-A501-295886B86B93}"/>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93C3792-C90D-414B-8CEC-4E2EEA3D5F96}"/>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D5B201C1-D3A8-4A9D-96D8-5F25E3ED9300}"/>
              </a:ext>
            </a:extLst>
          </p:cNvPr>
          <p:cNvSpPr>
            <a:spLocks noGrp="1"/>
          </p:cNvSpPr>
          <p:nvPr>
            <p:ph type="dt" sz="half" idx="10"/>
          </p:nvPr>
        </p:nvSpPr>
        <p:spPr/>
        <p:txBody>
          <a:bodyPr/>
          <a:lstStyle/>
          <a:p>
            <a:fld id="{0053B7B3-0964-4C18-B715-60E3C35B0C7B}" type="datetimeFigureOut">
              <a:rPr lang="en-GB" smtClean="0"/>
              <a:t>07/07/2020</a:t>
            </a:fld>
            <a:endParaRPr lang="en-GB"/>
          </a:p>
        </p:txBody>
      </p:sp>
      <p:sp>
        <p:nvSpPr>
          <p:cNvPr id="8" name="Footer Placeholder 7">
            <a:extLst>
              <a:ext uri="{FF2B5EF4-FFF2-40B4-BE49-F238E27FC236}">
                <a16:creationId xmlns:a16="http://schemas.microsoft.com/office/drawing/2014/main" xmlns="" id="{661C404F-1E5F-4B5E-A270-46D6DCE4C4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8B48BBA8-0514-47C0-82A9-1B3009BC170B}"/>
              </a:ext>
            </a:extLst>
          </p:cNvPr>
          <p:cNvSpPr>
            <a:spLocks noGrp="1"/>
          </p:cNvSpPr>
          <p:nvPr>
            <p:ph type="sldNum" sz="quarter" idx="12"/>
          </p:nvPr>
        </p:nvSpPr>
        <p:spPr/>
        <p:txBody>
          <a:bodyPr/>
          <a:lstStyle/>
          <a:p>
            <a:fld id="{DF0D4CE9-C46B-47C8-B419-F59A3F098D84}" type="slidenum">
              <a:rPr lang="en-GB" smtClean="0"/>
              <a:t>‹#›</a:t>
            </a:fld>
            <a:endParaRPr lang="en-GB"/>
          </a:p>
        </p:txBody>
      </p:sp>
    </p:spTree>
    <p:extLst>
      <p:ext uri="{BB962C8B-B14F-4D97-AF65-F5344CB8AC3E}">
        <p14:creationId xmlns:p14="http://schemas.microsoft.com/office/powerpoint/2010/main" val="67501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3CC398-CCB0-4F3A-B709-083A096FF9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2C67C189-91AC-4B4F-A98A-23AFEAADBABD}"/>
              </a:ext>
            </a:extLst>
          </p:cNvPr>
          <p:cNvSpPr>
            <a:spLocks noGrp="1"/>
          </p:cNvSpPr>
          <p:nvPr>
            <p:ph type="dt" sz="half" idx="10"/>
          </p:nvPr>
        </p:nvSpPr>
        <p:spPr/>
        <p:txBody>
          <a:bodyPr/>
          <a:lstStyle/>
          <a:p>
            <a:fld id="{0053B7B3-0964-4C18-B715-60E3C35B0C7B}" type="datetimeFigureOut">
              <a:rPr lang="en-GB" smtClean="0"/>
              <a:t>07/07/2020</a:t>
            </a:fld>
            <a:endParaRPr lang="en-GB"/>
          </a:p>
        </p:txBody>
      </p:sp>
      <p:sp>
        <p:nvSpPr>
          <p:cNvPr id="4" name="Footer Placeholder 3">
            <a:extLst>
              <a:ext uri="{FF2B5EF4-FFF2-40B4-BE49-F238E27FC236}">
                <a16:creationId xmlns:a16="http://schemas.microsoft.com/office/drawing/2014/main" xmlns="" id="{D2543AE8-E151-4E41-BCC1-A4FA1D34DE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C513BB01-0D33-4002-A7A1-5F6E85FCB37C}"/>
              </a:ext>
            </a:extLst>
          </p:cNvPr>
          <p:cNvSpPr>
            <a:spLocks noGrp="1"/>
          </p:cNvSpPr>
          <p:nvPr>
            <p:ph type="sldNum" sz="quarter" idx="12"/>
          </p:nvPr>
        </p:nvSpPr>
        <p:spPr/>
        <p:txBody>
          <a:bodyPr/>
          <a:lstStyle/>
          <a:p>
            <a:fld id="{DF0D4CE9-C46B-47C8-B419-F59A3F098D84}" type="slidenum">
              <a:rPr lang="en-GB" smtClean="0"/>
              <a:t>‹#›</a:t>
            </a:fld>
            <a:endParaRPr lang="en-GB"/>
          </a:p>
        </p:txBody>
      </p:sp>
    </p:spTree>
    <p:extLst>
      <p:ext uri="{BB962C8B-B14F-4D97-AF65-F5344CB8AC3E}">
        <p14:creationId xmlns:p14="http://schemas.microsoft.com/office/powerpoint/2010/main" val="315789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5BA72DD-C0E9-46E0-8302-3EBB8E53C5F8}"/>
              </a:ext>
            </a:extLst>
          </p:cNvPr>
          <p:cNvSpPr>
            <a:spLocks noGrp="1"/>
          </p:cNvSpPr>
          <p:nvPr>
            <p:ph type="dt" sz="half" idx="10"/>
          </p:nvPr>
        </p:nvSpPr>
        <p:spPr/>
        <p:txBody>
          <a:bodyPr/>
          <a:lstStyle/>
          <a:p>
            <a:fld id="{0053B7B3-0964-4C18-B715-60E3C35B0C7B}" type="datetimeFigureOut">
              <a:rPr lang="en-GB" smtClean="0"/>
              <a:t>07/07/2020</a:t>
            </a:fld>
            <a:endParaRPr lang="en-GB"/>
          </a:p>
        </p:txBody>
      </p:sp>
      <p:sp>
        <p:nvSpPr>
          <p:cNvPr id="3" name="Footer Placeholder 2">
            <a:extLst>
              <a:ext uri="{FF2B5EF4-FFF2-40B4-BE49-F238E27FC236}">
                <a16:creationId xmlns:a16="http://schemas.microsoft.com/office/drawing/2014/main" xmlns="" id="{760AA4C4-EFFD-40CB-A718-21875A4CB8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8D12DD17-0D9B-486C-931A-AED70B8A6777}"/>
              </a:ext>
            </a:extLst>
          </p:cNvPr>
          <p:cNvSpPr>
            <a:spLocks noGrp="1"/>
          </p:cNvSpPr>
          <p:nvPr>
            <p:ph type="sldNum" sz="quarter" idx="12"/>
          </p:nvPr>
        </p:nvSpPr>
        <p:spPr/>
        <p:txBody>
          <a:bodyPr/>
          <a:lstStyle/>
          <a:p>
            <a:fld id="{DF0D4CE9-C46B-47C8-B419-F59A3F098D84}" type="slidenum">
              <a:rPr lang="en-GB" smtClean="0"/>
              <a:t>‹#›</a:t>
            </a:fld>
            <a:endParaRPr lang="en-GB"/>
          </a:p>
        </p:txBody>
      </p:sp>
    </p:spTree>
    <p:extLst>
      <p:ext uri="{BB962C8B-B14F-4D97-AF65-F5344CB8AC3E}">
        <p14:creationId xmlns:p14="http://schemas.microsoft.com/office/powerpoint/2010/main" val="3038254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E50997-F2B0-4F16-8304-F5D60B0F9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FAEC570-EA8B-4AF0-B599-A21403AFEF89}"/>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769A0ECF-4001-4219-AEB6-65D15AAA82C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12C610A-C6C1-4AF6-8723-133F37743B66}"/>
              </a:ext>
            </a:extLst>
          </p:cNvPr>
          <p:cNvSpPr>
            <a:spLocks noGrp="1"/>
          </p:cNvSpPr>
          <p:nvPr>
            <p:ph type="dt" sz="half" idx="10"/>
          </p:nvPr>
        </p:nvSpPr>
        <p:spPr/>
        <p:txBody>
          <a:bodyPr/>
          <a:lstStyle/>
          <a:p>
            <a:fld id="{0053B7B3-0964-4C18-B715-60E3C35B0C7B}" type="datetimeFigureOut">
              <a:rPr lang="en-GB" smtClean="0"/>
              <a:t>07/07/2020</a:t>
            </a:fld>
            <a:endParaRPr lang="en-GB"/>
          </a:p>
        </p:txBody>
      </p:sp>
      <p:sp>
        <p:nvSpPr>
          <p:cNvPr id="6" name="Footer Placeholder 5">
            <a:extLst>
              <a:ext uri="{FF2B5EF4-FFF2-40B4-BE49-F238E27FC236}">
                <a16:creationId xmlns:a16="http://schemas.microsoft.com/office/drawing/2014/main" xmlns="" id="{AD7FCC9A-ED01-4010-9A19-17F6F133B8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FDA5859-68CC-4DB2-B44B-00E0EB262796}"/>
              </a:ext>
            </a:extLst>
          </p:cNvPr>
          <p:cNvSpPr>
            <a:spLocks noGrp="1"/>
          </p:cNvSpPr>
          <p:nvPr>
            <p:ph type="sldNum" sz="quarter" idx="12"/>
          </p:nvPr>
        </p:nvSpPr>
        <p:spPr/>
        <p:txBody>
          <a:bodyPr/>
          <a:lstStyle/>
          <a:p>
            <a:fld id="{DF0D4CE9-C46B-47C8-B419-F59A3F098D84}" type="slidenum">
              <a:rPr lang="en-GB" smtClean="0"/>
              <a:t>‹#›</a:t>
            </a:fld>
            <a:endParaRPr lang="en-GB"/>
          </a:p>
        </p:txBody>
      </p:sp>
    </p:spTree>
    <p:extLst>
      <p:ext uri="{BB962C8B-B14F-4D97-AF65-F5344CB8AC3E}">
        <p14:creationId xmlns:p14="http://schemas.microsoft.com/office/powerpoint/2010/main" val="82221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D26F5E-B481-4B38-842E-8CB7433A8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5A6E0097-A146-43D0-B9E3-13A4FEA2E122}"/>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xmlns="" id="{B61D4B61-2827-45B7-88A3-476B0717F4F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DC60704-54AE-4EB0-9A9F-26B76D3FA45E}"/>
              </a:ext>
            </a:extLst>
          </p:cNvPr>
          <p:cNvSpPr>
            <a:spLocks noGrp="1"/>
          </p:cNvSpPr>
          <p:nvPr>
            <p:ph type="dt" sz="half" idx="10"/>
          </p:nvPr>
        </p:nvSpPr>
        <p:spPr/>
        <p:txBody>
          <a:bodyPr/>
          <a:lstStyle/>
          <a:p>
            <a:fld id="{0053B7B3-0964-4C18-B715-60E3C35B0C7B}" type="datetimeFigureOut">
              <a:rPr lang="en-GB" smtClean="0"/>
              <a:t>07/07/2020</a:t>
            </a:fld>
            <a:endParaRPr lang="en-GB"/>
          </a:p>
        </p:txBody>
      </p:sp>
      <p:sp>
        <p:nvSpPr>
          <p:cNvPr id="6" name="Footer Placeholder 5">
            <a:extLst>
              <a:ext uri="{FF2B5EF4-FFF2-40B4-BE49-F238E27FC236}">
                <a16:creationId xmlns:a16="http://schemas.microsoft.com/office/drawing/2014/main" xmlns="" id="{4D898846-729E-4BF5-BB34-3BF32E1F64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7C19C80-8149-43DC-B99F-62F2C6772C80}"/>
              </a:ext>
            </a:extLst>
          </p:cNvPr>
          <p:cNvSpPr>
            <a:spLocks noGrp="1"/>
          </p:cNvSpPr>
          <p:nvPr>
            <p:ph type="sldNum" sz="quarter" idx="12"/>
          </p:nvPr>
        </p:nvSpPr>
        <p:spPr/>
        <p:txBody>
          <a:bodyPr/>
          <a:lstStyle/>
          <a:p>
            <a:fld id="{DF0D4CE9-C46B-47C8-B419-F59A3F098D84}" type="slidenum">
              <a:rPr lang="en-GB" smtClean="0"/>
              <a:t>‹#›</a:t>
            </a:fld>
            <a:endParaRPr lang="en-GB"/>
          </a:p>
        </p:txBody>
      </p:sp>
    </p:spTree>
    <p:extLst>
      <p:ext uri="{BB962C8B-B14F-4D97-AF65-F5344CB8AC3E}">
        <p14:creationId xmlns:p14="http://schemas.microsoft.com/office/powerpoint/2010/main" val="2665683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FD8D9F9-6617-4B6E-9DB3-2AC98E07960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130212D-13DA-475B-B5CA-F544DC4305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BDE78BD-1AAF-41A5-991C-BF68F2EDDE2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3B7B3-0964-4C18-B715-60E3C35B0C7B}" type="datetimeFigureOut">
              <a:rPr lang="en-GB" smtClean="0"/>
              <a:t>07/07/2020</a:t>
            </a:fld>
            <a:endParaRPr lang="en-GB"/>
          </a:p>
        </p:txBody>
      </p:sp>
      <p:sp>
        <p:nvSpPr>
          <p:cNvPr id="5" name="Footer Placeholder 4">
            <a:extLst>
              <a:ext uri="{FF2B5EF4-FFF2-40B4-BE49-F238E27FC236}">
                <a16:creationId xmlns:a16="http://schemas.microsoft.com/office/drawing/2014/main" xmlns="" id="{66FC517A-1E8D-4C3A-818D-64197E9E446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F8BD591B-38B7-4AF1-AE71-80FAAE5E1DF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D4CE9-C46B-47C8-B419-F59A3F098D84}" type="slidenum">
              <a:rPr lang="en-GB" smtClean="0"/>
              <a:t>‹#›</a:t>
            </a:fld>
            <a:endParaRPr lang="en-GB"/>
          </a:p>
        </p:txBody>
      </p:sp>
    </p:spTree>
    <p:extLst>
      <p:ext uri="{BB962C8B-B14F-4D97-AF65-F5344CB8AC3E}">
        <p14:creationId xmlns:p14="http://schemas.microsoft.com/office/powerpoint/2010/main" val="3839940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rehab4cancer.co.uk/"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tif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6874"/>
            <a:ext cx="9144000" cy="2387600"/>
          </a:xfrm>
        </p:spPr>
        <p:txBody>
          <a:bodyPr>
            <a:normAutofit fontScale="90000"/>
          </a:bodyPr>
          <a:lstStyle/>
          <a:p>
            <a:r>
              <a:rPr lang="en-GB" b="1" dirty="0"/>
              <a:t>Personalised Care: how </a:t>
            </a:r>
            <a:r>
              <a:rPr lang="en-GB" b="1" dirty="0" smtClean="0"/>
              <a:t>Prehab/Rehab </a:t>
            </a:r>
            <a:r>
              <a:rPr lang="en-GB" b="1" dirty="0"/>
              <a:t>fits with existing delivery</a:t>
            </a:r>
            <a:endParaRPr lang="en-GB" dirty="0"/>
          </a:p>
        </p:txBody>
      </p:sp>
      <p:sp>
        <p:nvSpPr>
          <p:cNvPr id="3" name="Subtitle 2"/>
          <p:cNvSpPr>
            <a:spLocks noGrp="1"/>
          </p:cNvSpPr>
          <p:nvPr>
            <p:ph type="subTitle" idx="1"/>
          </p:nvPr>
        </p:nvSpPr>
        <p:spPr>
          <a:xfrm>
            <a:off x="1524000" y="2746004"/>
            <a:ext cx="9144000" cy="1655762"/>
          </a:xfrm>
        </p:spPr>
        <p:txBody>
          <a:bodyPr>
            <a:normAutofit lnSpcReduction="10000"/>
          </a:bodyPr>
          <a:lstStyle/>
          <a:p>
            <a:r>
              <a:rPr lang="en-GB" dirty="0" smtClean="0"/>
              <a:t>Zoe Merchant – Programme Lead for Prehab4Cancer/Specialist Occupational Therapist</a:t>
            </a:r>
          </a:p>
          <a:p>
            <a:r>
              <a:rPr lang="en-GB" dirty="0" smtClean="0"/>
              <a:t>GM </a:t>
            </a:r>
            <a:r>
              <a:rPr lang="en-GB" dirty="0" smtClean="0"/>
              <a:t>Cancer</a:t>
            </a:r>
          </a:p>
          <a:p>
            <a:r>
              <a:rPr lang="en-GB" dirty="0" smtClean="0"/>
              <a:t>@</a:t>
            </a:r>
            <a:r>
              <a:rPr lang="en-GB" dirty="0" err="1" smtClean="0"/>
              <a:t>ZoeMerchantOT</a:t>
            </a:r>
            <a:r>
              <a:rPr lang="en-GB" dirty="0" smtClean="0"/>
              <a:t> </a:t>
            </a:r>
            <a:r>
              <a:rPr lang="en-GB" dirty="0" smtClean="0">
                <a:hlinkClick r:id="rId2"/>
              </a:rPr>
              <a:t>www.prehab4cancer.co.uk</a:t>
            </a:r>
            <a:r>
              <a:rPr lang="en-GB" dirty="0" smtClean="0"/>
              <a:t> @Prehab4Cancer </a:t>
            </a:r>
            <a:endParaRPr lang="en-GB" dirty="0"/>
          </a:p>
        </p:txBody>
      </p:sp>
      <p:sp>
        <p:nvSpPr>
          <p:cNvPr id="4" name="Rectangle 3">
            <a:extLst>
              <a:ext uri="{FF2B5EF4-FFF2-40B4-BE49-F238E27FC236}">
                <a16:creationId xmlns:a16="http://schemas.microsoft.com/office/drawing/2014/main" xmlns="" id="{4B305ACA-F0B1-4FE5-81E0-B0FD5B94820B}"/>
              </a:ext>
            </a:extLst>
          </p:cNvPr>
          <p:cNvSpPr/>
          <p:nvPr/>
        </p:nvSpPr>
        <p:spPr>
          <a:xfrm>
            <a:off x="-29993" y="0"/>
            <a:ext cx="226942" cy="6858000"/>
          </a:xfrm>
          <a:prstGeom prst="rect">
            <a:avLst/>
          </a:prstGeom>
          <a:solidFill>
            <a:srgbClr val="1D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 xmlns:a16="http://schemas.microsoft.com/office/drawing/2014/main" id="{93D589F3-F792-4568-AD62-2A90077E5A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6962" y="338248"/>
            <a:ext cx="1042514" cy="1042516"/>
          </a:xfrm>
          <a:prstGeom prst="rect">
            <a:avLst/>
          </a:prstGeom>
        </p:spPr>
      </p:pic>
      <p:pic>
        <p:nvPicPr>
          <p:cNvPr id="1026" name="Picture 2" descr="M:\20 Communications\.02 Brand Guidelines and Templates\01_Logo\Greater Manchester Cancer Logos\Logos for use\FOR SCREEN\Greater Manchester Cancer Logo_FINAL-primary - scr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660" y="231822"/>
            <a:ext cx="1024650" cy="1148942"/>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a:extLst>
              <a:ext uri="{FF2B5EF4-FFF2-40B4-BE49-F238E27FC236}">
                <a16:creationId xmlns:a16="http://schemas.microsoft.com/office/drawing/2014/main" xmlns="" id="{E4EA1DCB-AFD8-4F9C-B42F-DC002580C555}"/>
              </a:ext>
            </a:extLst>
          </p:cNvPr>
          <p:cNvPicPr>
            <a:picLocks noChangeAspect="1"/>
          </p:cNvPicPr>
          <p:nvPr/>
        </p:nvPicPr>
        <p:blipFill rotWithShape="1">
          <a:blip r:embed="rId5"/>
          <a:srcRect l="7423" t="3986" r="13789" b="52642"/>
          <a:stretch/>
        </p:blipFill>
        <p:spPr>
          <a:xfrm>
            <a:off x="2611885" y="4256426"/>
            <a:ext cx="7249218" cy="2244725"/>
          </a:xfrm>
          <a:prstGeom prst="rect">
            <a:avLst/>
          </a:prstGeom>
        </p:spPr>
      </p:pic>
    </p:spTree>
    <p:extLst>
      <p:ext uri="{BB962C8B-B14F-4D97-AF65-F5344CB8AC3E}">
        <p14:creationId xmlns:p14="http://schemas.microsoft.com/office/powerpoint/2010/main" val="1828987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xmlns="" id="{36BC234E-15E9-4B4D-8155-66A726E93272}"/>
              </a:ext>
            </a:extLst>
          </p:cNvPr>
          <p:cNvSpPr>
            <a:spLocks noGrp="1"/>
          </p:cNvSpPr>
          <p:nvPr>
            <p:ph type="title"/>
          </p:nvPr>
        </p:nvSpPr>
        <p:spPr>
          <a:xfrm>
            <a:off x="6266691" y="1992601"/>
            <a:ext cx="5455139" cy="896513"/>
          </a:xfrm>
        </p:spPr>
        <p:txBody>
          <a:bodyPr>
            <a:normAutofit fontScale="90000"/>
          </a:bodyPr>
          <a:lstStyle/>
          <a:p>
            <a:r>
              <a:rPr lang="en-GB" sz="3600" dirty="0">
                <a:solidFill>
                  <a:srgbClr val="0070C0"/>
                </a:solidFill>
                <a:latin typeface="Arial" panose="020B0604020202020204" pitchFamily="34" charset="0"/>
                <a:cs typeface="Arial" panose="020B0604020202020204" pitchFamily="34" charset="0"/>
              </a:rPr>
              <a:t>Jane: </a:t>
            </a:r>
            <a:r>
              <a:rPr lang="en-GB" sz="3600" dirty="0" smtClean="0">
                <a:solidFill>
                  <a:srgbClr val="0070C0"/>
                </a:solidFill>
                <a:latin typeface="Arial" panose="020B0604020202020204" pitchFamily="34" charset="0"/>
                <a:cs typeface="Arial" panose="020B0604020202020204" pitchFamily="34" charset="0"/>
              </a:rPr>
              <a:t>example Concerns </a:t>
            </a:r>
            <a:r>
              <a:rPr lang="en-GB" sz="3600" dirty="0">
                <a:solidFill>
                  <a:srgbClr val="0070C0"/>
                </a:solidFill>
                <a:latin typeface="Arial" panose="020B0604020202020204" pitchFamily="34" charset="0"/>
                <a:cs typeface="Arial" panose="020B0604020202020204" pitchFamily="34" charset="0"/>
              </a:rPr>
              <a:t>Checklist </a:t>
            </a:r>
          </a:p>
        </p:txBody>
      </p:sp>
      <p:pic>
        <p:nvPicPr>
          <p:cNvPr id="1026" name="Picture 2">
            <a:extLst>
              <a:ext uri="{FF2B5EF4-FFF2-40B4-BE49-F238E27FC236}">
                <a16:creationId xmlns:a16="http://schemas.microsoft.com/office/drawing/2014/main" xmlns="" id="{F8B4C646-F575-45C8-98A4-FF5C8D75BF0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72462" y="1407563"/>
            <a:ext cx="5623538" cy="5129161"/>
          </a:xfrm>
          <a:prstGeom prst="rect">
            <a:avLst/>
          </a:prstGeom>
          <a:noFill/>
          <a:ln>
            <a:solidFill>
              <a:schemeClr val="tx1"/>
            </a:solidFill>
          </a:ln>
          <a:effectLst>
            <a:outerShdw blurRad="50800" dist="50800" dir="5400000" algn="ctr" rotWithShape="0">
              <a:schemeClr val="bg1">
                <a:lumMod val="85000"/>
              </a:schemeClr>
            </a:outerShdw>
          </a:effectLst>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558" y="3181106"/>
            <a:ext cx="4131970" cy="3181106"/>
          </a:xfrm>
          <a:prstGeom prst="rect">
            <a:avLst/>
          </a:prstGeom>
        </p:spPr>
      </p:pic>
      <p:sp>
        <p:nvSpPr>
          <p:cNvPr id="8" name="Title 1"/>
          <p:cNvSpPr txBox="1">
            <a:spLocks/>
          </p:cNvSpPr>
          <p:nvPr/>
        </p:nvSpPr>
        <p:spPr>
          <a:xfrm>
            <a:off x="838200" y="83025"/>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u="sng" dirty="0" smtClean="0"/>
              <a:t>Holistic Needs Assessment</a:t>
            </a:r>
            <a:endParaRPr lang="en-GB" u="sng" dirty="0"/>
          </a:p>
        </p:txBody>
      </p:sp>
      <p:sp>
        <p:nvSpPr>
          <p:cNvPr id="9" name="Rectangle 8">
            <a:extLst>
              <a:ext uri="{FF2B5EF4-FFF2-40B4-BE49-F238E27FC236}">
                <a16:creationId xmlns:a16="http://schemas.microsoft.com/office/drawing/2014/main" xmlns="" id="{4B305ACA-F0B1-4FE5-81E0-B0FD5B94820B}"/>
              </a:ext>
            </a:extLst>
          </p:cNvPr>
          <p:cNvSpPr/>
          <p:nvPr/>
        </p:nvSpPr>
        <p:spPr>
          <a:xfrm>
            <a:off x="-29993" y="0"/>
            <a:ext cx="226942" cy="6858000"/>
          </a:xfrm>
          <a:prstGeom prst="rect">
            <a:avLst/>
          </a:prstGeom>
          <a:solidFill>
            <a:srgbClr val="1D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10" descr="Image result for macmillan logo">
            <a:extLst>
              <a:ext uri="{FF2B5EF4-FFF2-40B4-BE49-F238E27FC236}">
                <a16:creationId xmlns:a16="http://schemas.microsoft.com/office/drawing/2014/main" xmlns="" id="{4FB348FF-C9E7-4B65-8DAE-5007E7F513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732" y="207643"/>
            <a:ext cx="4257675"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073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Notched Right Arrow 17"/>
          <p:cNvSpPr/>
          <p:nvPr/>
        </p:nvSpPr>
        <p:spPr>
          <a:xfrm>
            <a:off x="325467" y="1859800"/>
            <a:ext cx="11592732" cy="800745"/>
          </a:xfrm>
          <a:prstGeom prst="notchedRightArrow">
            <a:avLst/>
          </a:prstGeom>
          <a:solidFill>
            <a:srgbClr val="35A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365128"/>
            <a:ext cx="4198749" cy="890236"/>
          </a:xfrm>
        </p:spPr>
        <p:txBody>
          <a:bodyPr>
            <a:normAutofit fontScale="90000"/>
          </a:bodyPr>
          <a:lstStyle/>
          <a:p>
            <a:r>
              <a:rPr lang="en-GB" b="1" dirty="0" smtClean="0">
                <a:solidFill>
                  <a:srgbClr val="1D2043"/>
                </a:solidFill>
                <a:latin typeface="Arial" panose="020B0604020202020204" pitchFamily="34" charset="0"/>
                <a:cs typeface="Arial" panose="020B0604020202020204" pitchFamily="34" charset="0"/>
              </a:rPr>
              <a:t>Assessment Clinic Overview</a:t>
            </a:r>
            <a:endParaRPr lang="en-GB" dirty="0"/>
          </a:p>
        </p:txBody>
      </p:sp>
      <p:pic>
        <p:nvPicPr>
          <p:cNvPr id="5" name="Picture 4">
            <a:extLst>
              <a:ext uri="{FF2B5EF4-FFF2-40B4-BE49-F238E27FC236}">
                <a16:creationId xmlns="" xmlns:a16="http://schemas.microsoft.com/office/drawing/2014/main" id="{93D589F3-F792-4568-AD62-2A90077E5A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315" y="37975"/>
            <a:ext cx="1544541" cy="1544541"/>
          </a:xfrm>
          <a:prstGeom prst="rect">
            <a:avLst/>
          </a:prstGeom>
        </p:spPr>
      </p:pic>
      <p:sp>
        <p:nvSpPr>
          <p:cNvPr id="6" name="Rounded Rectangle 5"/>
          <p:cNvSpPr/>
          <p:nvPr/>
        </p:nvSpPr>
        <p:spPr>
          <a:xfrm>
            <a:off x="838200" y="1747829"/>
            <a:ext cx="1596329" cy="1067696"/>
          </a:xfrm>
          <a:prstGeom prst="roundRect">
            <a:avLst/>
          </a:prstGeom>
          <a:solidFill>
            <a:srgbClr val="1D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Referral</a:t>
            </a:r>
          </a:p>
          <a:p>
            <a:pPr algn="ctr"/>
            <a:r>
              <a:rPr lang="en-GB" dirty="0">
                <a:solidFill>
                  <a:schemeClr val="bg1"/>
                </a:solidFill>
                <a:latin typeface="Arial" panose="020B0604020202020204" pitchFamily="34" charset="0"/>
                <a:cs typeface="Arial" panose="020B0604020202020204" pitchFamily="34" charset="0"/>
              </a:rPr>
              <a:t>Portal </a:t>
            </a:r>
          </a:p>
          <a:p>
            <a:pPr algn="ctr"/>
            <a:r>
              <a:rPr lang="en-GB" sz="1600" i="1" dirty="0">
                <a:solidFill>
                  <a:schemeClr val="bg1"/>
                </a:solidFill>
                <a:latin typeface="Arial" panose="020B0604020202020204" pitchFamily="34" charset="0"/>
                <a:cs typeface="Arial" panose="020B0604020202020204" pitchFamily="34" charset="0"/>
              </a:rPr>
              <a:t>48 Hr Contact </a:t>
            </a:r>
          </a:p>
          <a:p>
            <a:pPr algn="ctr"/>
            <a:endParaRPr lang="en-GB" dirty="0"/>
          </a:p>
        </p:txBody>
      </p:sp>
      <p:sp>
        <p:nvSpPr>
          <p:cNvPr id="11" name="Rounded Rectangle 10"/>
          <p:cNvSpPr/>
          <p:nvPr/>
        </p:nvSpPr>
        <p:spPr>
          <a:xfrm>
            <a:off x="2594678" y="1747829"/>
            <a:ext cx="1596329" cy="1067696"/>
          </a:xfrm>
          <a:prstGeom prst="roundRect">
            <a:avLst/>
          </a:prstGeom>
          <a:solidFill>
            <a:srgbClr val="1D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Baseline</a:t>
            </a:r>
          </a:p>
          <a:p>
            <a:pPr algn="ctr"/>
            <a:r>
              <a:rPr lang="en-GB" dirty="0">
                <a:solidFill>
                  <a:schemeClr val="bg1"/>
                </a:solidFill>
                <a:latin typeface="Arial" panose="020B0604020202020204" pitchFamily="34" charset="0"/>
                <a:cs typeface="Arial" panose="020B0604020202020204" pitchFamily="34" charset="0"/>
              </a:rPr>
              <a:t>Assessment</a:t>
            </a:r>
          </a:p>
          <a:p>
            <a:pPr algn="ctr"/>
            <a:r>
              <a:rPr lang="en-GB" sz="1600" i="1" dirty="0">
                <a:solidFill>
                  <a:schemeClr val="bg1"/>
                </a:solidFill>
                <a:latin typeface="Arial" panose="020B0604020202020204" pitchFamily="34" charset="0"/>
                <a:cs typeface="Arial" panose="020B0604020202020204" pitchFamily="34" charset="0"/>
              </a:rPr>
              <a:t>4 working </a:t>
            </a:r>
            <a:r>
              <a:rPr lang="en-GB" sz="1600" i="1" dirty="0" smtClean="0">
                <a:solidFill>
                  <a:schemeClr val="bg1"/>
                </a:solidFill>
                <a:latin typeface="Arial" panose="020B0604020202020204" pitchFamily="34" charset="0"/>
                <a:cs typeface="Arial" panose="020B0604020202020204" pitchFamily="34" charset="0"/>
              </a:rPr>
              <a:t>days</a:t>
            </a:r>
            <a:endParaRPr lang="en-GB" sz="1600" i="1" dirty="0">
              <a:solidFill>
                <a:schemeClr val="bg1"/>
              </a:solidFill>
              <a:latin typeface="Arial" panose="020B0604020202020204" pitchFamily="34" charset="0"/>
              <a:cs typeface="Arial" panose="020B0604020202020204" pitchFamily="34" charset="0"/>
            </a:endParaRPr>
          </a:p>
        </p:txBody>
      </p:sp>
      <p:sp>
        <p:nvSpPr>
          <p:cNvPr id="12" name="Rounded Rectangle 11"/>
          <p:cNvSpPr/>
          <p:nvPr/>
        </p:nvSpPr>
        <p:spPr>
          <a:xfrm>
            <a:off x="4351156" y="1751255"/>
            <a:ext cx="1596329" cy="1067696"/>
          </a:xfrm>
          <a:prstGeom prst="roundRect">
            <a:avLst/>
          </a:prstGeom>
          <a:solidFill>
            <a:srgbClr val="1D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Post</a:t>
            </a:r>
          </a:p>
          <a:p>
            <a:pPr algn="ctr"/>
            <a:r>
              <a:rPr lang="en-GB" dirty="0">
                <a:solidFill>
                  <a:schemeClr val="bg1"/>
                </a:solidFill>
                <a:latin typeface="Arial" panose="020B0604020202020204" pitchFamily="34" charset="0"/>
                <a:cs typeface="Arial" panose="020B0604020202020204" pitchFamily="34" charset="0"/>
              </a:rPr>
              <a:t> Chemo</a:t>
            </a:r>
          </a:p>
          <a:p>
            <a:pPr algn="ctr"/>
            <a:r>
              <a:rPr lang="en-GB" sz="1600" i="1" dirty="0">
                <a:solidFill>
                  <a:schemeClr val="bg1"/>
                </a:solidFill>
                <a:latin typeface="Arial" panose="020B0604020202020204" pitchFamily="34" charset="0"/>
                <a:cs typeface="Arial" panose="020B0604020202020204" pitchFamily="34" charset="0"/>
              </a:rPr>
              <a:t>Upper GI only</a:t>
            </a:r>
            <a:r>
              <a:rPr lang="en-GB" dirty="0">
                <a:solidFill>
                  <a:schemeClr val="bg1"/>
                </a:solidFill>
                <a:latin typeface="Arial" panose="020B0604020202020204" pitchFamily="34" charset="0"/>
                <a:cs typeface="Arial" panose="020B0604020202020204" pitchFamily="34" charset="0"/>
              </a:rPr>
              <a:t> </a:t>
            </a:r>
          </a:p>
        </p:txBody>
      </p:sp>
      <p:sp>
        <p:nvSpPr>
          <p:cNvPr id="13" name="Rounded Rectangle 12"/>
          <p:cNvSpPr/>
          <p:nvPr/>
        </p:nvSpPr>
        <p:spPr>
          <a:xfrm>
            <a:off x="6107634" y="1747829"/>
            <a:ext cx="1596329" cy="1067696"/>
          </a:xfrm>
          <a:prstGeom prst="roundRect">
            <a:avLst/>
          </a:prstGeom>
          <a:solidFill>
            <a:srgbClr val="1D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Pre-Op</a:t>
            </a:r>
          </a:p>
          <a:p>
            <a:pPr algn="ctr"/>
            <a:r>
              <a:rPr lang="en-GB" dirty="0">
                <a:solidFill>
                  <a:schemeClr val="bg1"/>
                </a:solidFill>
                <a:latin typeface="Arial" panose="020B0604020202020204" pitchFamily="34" charset="0"/>
                <a:cs typeface="Arial" panose="020B0604020202020204" pitchFamily="34" charset="0"/>
              </a:rPr>
              <a:t>Assessment</a:t>
            </a:r>
          </a:p>
          <a:p>
            <a:pPr algn="ctr"/>
            <a:r>
              <a:rPr lang="en-GB" sz="1600" i="1" dirty="0">
                <a:solidFill>
                  <a:schemeClr val="bg1"/>
                </a:solidFill>
                <a:latin typeface="Arial" panose="020B0604020202020204" pitchFamily="34" charset="0"/>
                <a:cs typeface="Arial" panose="020B0604020202020204" pitchFamily="34" charset="0"/>
              </a:rPr>
              <a:t>Within 5 </a:t>
            </a:r>
            <a:r>
              <a:rPr lang="en-GB" sz="1600" i="1" dirty="0" smtClean="0">
                <a:solidFill>
                  <a:schemeClr val="bg1"/>
                </a:solidFill>
                <a:latin typeface="Arial" panose="020B0604020202020204" pitchFamily="34" charset="0"/>
                <a:cs typeface="Arial" panose="020B0604020202020204" pitchFamily="34" charset="0"/>
              </a:rPr>
              <a:t>days</a:t>
            </a:r>
            <a:endParaRPr lang="en-GB" sz="1600" i="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7864112" y="1747829"/>
            <a:ext cx="1596329" cy="1067696"/>
          </a:xfrm>
          <a:prstGeom prst="roundRect">
            <a:avLst/>
          </a:prstGeom>
          <a:solidFill>
            <a:srgbClr val="1D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Post-Op</a:t>
            </a:r>
          </a:p>
          <a:p>
            <a:pPr algn="ctr"/>
            <a:r>
              <a:rPr lang="en-GB" dirty="0">
                <a:solidFill>
                  <a:schemeClr val="bg1"/>
                </a:solidFill>
                <a:latin typeface="Arial" panose="020B0604020202020204" pitchFamily="34" charset="0"/>
                <a:cs typeface="Arial" panose="020B0604020202020204" pitchFamily="34" charset="0"/>
              </a:rPr>
              <a:t>Assessment</a:t>
            </a:r>
          </a:p>
          <a:p>
            <a:pPr algn="ctr"/>
            <a:r>
              <a:rPr lang="en-GB" sz="1600" i="1" dirty="0">
                <a:solidFill>
                  <a:schemeClr val="bg1"/>
                </a:solidFill>
                <a:latin typeface="Arial" panose="020B0604020202020204" pitchFamily="34" charset="0"/>
                <a:cs typeface="Arial" panose="020B0604020202020204" pitchFamily="34" charset="0"/>
              </a:rPr>
              <a:t>6,8,12 </a:t>
            </a:r>
            <a:r>
              <a:rPr lang="en-GB" sz="1600" i="1" dirty="0" smtClean="0">
                <a:solidFill>
                  <a:schemeClr val="bg1"/>
                </a:solidFill>
                <a:latin typeface="Arial" panose="020B0604020202020204" pitchFamily="34" charset="0"/>
                <a:cs typeface="Arial" panose="020B0604020202020204" pitchFamily="34" charset="0"/>
              </a:rPr>
              <a:t>weeks</a:t>
            </a:r>
            <a:endParaRPr lang="en-GB" sz="1600" i="1" dirty="0">
              <a:solidFill>
                <a:schemeClr val="bg1"/>
              </a:solidFill>
              <a:latin typeface="Arial" panose="020B0604020202020204" pitchFamily="34" charset="0"/>
              <a:cs typeface="Arial" panose="020B0604020202020204" pitchFamily="34" charset="0"/>
            </a:endParaRPr>
          </a:p>
        </p:txBody>
      </p:sp>
      <p:sp>
        <p:nvSpPr>
          <p:cNvPr id="15" name="Rounded Rectangle 14"/>
          <p:cNvSpPr/>
          <p:nvPr/>
        </p:nvSpPr>
        <p:spPr>
          <a:xfrm>
            <a:off x="9620590" y="1747829"/>
            <a:ext cx="1596329" cy="1067696"/>
          </a:xfrm>
          <a:prstGeom prst="roundRect">
            <a:avLst/>
          </a:prstGeom>
          <a:solidFill>
            <a:srgbClr val="1D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End of </a:t>
            </a:r>
          </a:p>
          <a:p>
            <a:pPr algn="ctr"/>
            <a:r>
              <a:rPr lang="en-GB" dirty="0">
                <a:solidFill>
                  <a:schemeClr val="bg1"/>
                </a:solidFill>
                <a:latin typeface="Arial" panose="020B0604020202020204" pitchFamily="34" charset="0"/>
                <a:cs typeface="Arial" panose="020B0604020202020204" pitchFamily="34" charset="0"/>
              </a:rPr>
              <a:t>Rehab</a:t>
            </a:r>
          </a:p>
          <a:p>
            <a:pPr algn="ctr"/>
            <a:r>
              <a:rPr lang="en-GB" i="1" dirty="0">
                <a:solidFill>
                  <a:schemeClr val="bg1"/>
                </a:solidFill>
                <a:latin typeface="Arial" panose="020B0604020202020204" pitchFamily="34" charset="0"/>
                <a:cs typeface="Arial" panose="020B0604020202020204" pitchFamily="34" charset="0"/>
              </a:rPr>
              <a:t>12 Week </a:t>
            </a:r>
            <a:r>
              <a:rPr lang="en-GB" i="1" dirty="0" smtClean="0">
                <a:solidFill>
                  <a:schemeClr val="bg1"/>
                </a:solidFill>
                <a:latin typeface="Arial" panose="020B0604020202020204" pitchFamily="34" charset="0"/>
                <a:cs typeface="Arial" panose="020B0604020202020204" pitchFamily="34" charset="0"/>
              </a:rPr>
              <a:t>intervention</a:t>
            </a:r>
            <a:endParaRPr lang="en-GB" i="1" dirty="0">
              <a:solidFill>
                <a:schemeClr val="bg1"/>
              </a:solidFill>
              <a:latin typeface="Arial" panose="020B0604020202020204" pitchFamily="34" charset="0"/>
              <a:cs typeface="Arial" panose="020B0604020202020204" pitchFamily="34" charset="0"/>
            </a:endParaRPr>
          </a:p>
        </p:txBody>
      </p:sp>
      <p:grpSp>
        <p:nvGrpSpPr>
          <p:cNvPr id="32" name="Group 31"/>
          <p:cNvGrpSpPr/>
          <p:nvPr/>
        </p:nvGrpSpPr>
        <p:grpSpPr>
          <a:xfrm>
            <a:off x="954436" y="3274965"/>
            <a:ext cx="10025993" cy="4062651"/>
            <a:chOff x="1558873" y="3553933"/>
            <a:chExt cx="10025993" cy="4062651"/>
          </a:xfrm>
        </p:grpSpPr>
        <p:sp>
          <p:nvSpPr>
            <p:cNvPr id="29" name="TextBox 28">
              <a:extLst>
                <a:ext uri="{FF2B5EF4-FFF2-40B4-BE49-F238E27FC236}">
                  <a16:creationId xmlns:a16="http://schemas.microsoft.com/office/drawing/2014/main" xmlns="" id="{EFB0EE26-FA92-49B4-BB60-4AAEE835749C}"/>
                </a:ext>
              </a:extLst>
            </p:cNvPr>
            <p:cNvSpPr txBox="1"/>
            <p:nvPr/>
          </p:nvSpPr>
          <p:spPr>
            <a:xfrm>
              <a:off x="8515025" y="3555252"/>
              <a:ext cx="3069841" cy="3323987"/>
            </a:xfrm>
            <a:prstGeom prst="rect">
              <a:avLst/>
            </a:prstGeom>
            <a:noFill/>
          </p:spPr>
          <p:txBody>
            <a:bodyPr wrap="square" rtlCol="0">
              <a:spAutoFit/>
            </a:bodyPr>
            <a:lstStyle/>
            <a:p>
              <a:r>
                <a:rPr lang="en-GB" sz="2400" b="1" dirty="0" smtClean="0">
                  <a:solidFill>
                    <a:srgbClr val="1D2043"/>
                  </a:solidFill>
                  <a:latin typeface="Arial" panose="020B0604020202020204" pitchFamily="34" charset="0"/>
                  <a:cs typeface="Arial" panose="020B0604020202020204" pitchFamily="34" charset="0"/>
                </a:rPr>
                <a:t>Health checks</a:t>
              </a:r>
            </a:p>
            <a:p>
              <a:endParaRPr lang="en-GB" sz="2400" b="1" dirty="0">
                <a:solidFill>
                  <a:srgbClr val="1D2043"/>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smtClean="0">
                  <a:solidFill>
                    <a:srgbClr val="1D2043"/>
                  </a:solidFill>
                  <a:latin typeface="Arial" panose="020B0604020202020204" pitchFamily="34" charset="0"/>
                  <a:cs typeface="Arial" panose="020B0604020202020204" pitchFamily="34" charset="0"/>
                </a:rPr>
                <a:t>PG-SGA</a:t>
              </a:r>
            </a:p>
            <a:p>
              <a:pPr marL="342900" indent="-342900">
                <a:buFont typeface="Arial" panose="020B0604020202020204" pitchFamily="34" charset="0"/>
                <a:buChar char="•"/>
              </a:pPr>
              <a:r>
                <a:rPr lang="en-GB" sz="2400" b="1" dirty="0" smtClean="0">
                  <a:solidFill>
                    <a:srgbClr val="1D2043"/>
                  </a:solidFill>
                  <a:latin typeface="Arial" panose="020B0604020202020204" pitchFamily="34" charset="0"/>
                  <a:cs typeface="Arial" panose="020B0604020202020204" pitchFamily="34" charset="0"/>
                </a:rPr>
                <a:t>Blood </a:t>
              </a:r>
              <a:r>
                <a:rPr lang="en-GB" sz="2400" b="1" dirty="0">
                  <a:solidFill>
                    <a:srgbClr val="1D2043"/>
                  </a:solidFill>
                  <a:latin typeface="Arial" panose="020B0604020202020204" pitchFamily="34" charset="0"/>
                  <a:cs typeface="Arial" panose="020B0604020202020204" pitchFamily="34" charset="0"/>
                </a:rPr>
                <a:t>pressure </a:t>
              </a:r>
            </a:p>
            <a:p>
              <a:pPr marL="342900" indent="-342900">
                <a:buFont typeface="Arial" panose="020B0604020202020204" pitchFamily="34" charset="0"/>
                <a:buChar char="•"/>
              </a:pPr>
              <a:r>
                <a:rPr lang="en-GB" sz="2400" b="1" dirty="0">
                  <a:solidFill>
                    <a:srgbClr val="1D2043"/>
                  </a:solidFill>
                  <a:latin typeface="Arial" panose="020B0604020202020204" pitchFamily="34" charset="0"/>
                  <a:cs typeface="Arial" panose="020B0604020202020204" pitchFamily="34" charset="0"/>
                </a:rPr>
                <a:t>Height </a:t>
              </a:r>
            </a:p>
            <a:p>
              <a:pPr marL="342900" indent="-342900">
                <a:buFont typeface="Arial" panose="020B0604020202020204" pitchFamily="34" charset="0"/>
                <a:buChar char="•"/>
              </a:pPr>
              <a:r>
                <a:rPr lang="en-GB" sz="2400" b="1" dirty="0">
                  <a:solidFill>
                    <a:srgbClr val="1D2043"/>
                  </a:solidFill>
                  <a:latin typeface="Arial" panose="020B0604020202020204" pitchFamily="34" charset="0"/>
                  <a:cs typeface="Arial" panose="020B0604020202020204" pitchFamily="34" charset="0"/>
                </a:rPr>
                <a:t>Weight </a:t>
              </a:r>
            </a:p>
            <a:p>
              <a:pPr marL="342900" indent="-342900">
                <a:buFont typeface="Arial" panose="020B0604020202020204" pitchFamily="34" charset="0"/>
                <a:buChar char="•"/>
              </a:pPr>
              <a:r>
                <a:rPr lang="en-GB" sz="2400" b="1" dirty="0">
                  <a:solidFill>
                    <a:srgbClr val="1D2043"/>
                  </a:solidFill>
                  <a:latin typeface="Arial" panose="020B0604020202020204" pitchFamily="34" charset="0"/>
                  <a:cs typeface="Arial" panose="020B0604020202020204" pitchFamily="34" charset="0"/>
                </a:rPr>
                <a:t>Resting </a:t>
              </a:r>
              <a:r>
                <a:rPr lang="en-GB" sz="2400" b="1" dirty="0" smtClean="0">
                  <a:solidFill>
                    <a:srgbClr val="1D2043"/>
                  </a:solidFill>
                  <a:latin typeface="Arial" panose="020B0604020202020204" pitchFamily="34" charset="0"/>
                  <a:cs typeface="Arial" panose="020B0604020202020204" pitchFamily="34" charset="0"/>
                </a:rPr>
                <a:t>HR</a:t>
              </a:r>
              <a:endParaRPr lang="en-GB" sz="2400" b="1" dirty="0">
                <a:solidFill>
                  <a:srgbClr val="1D2043"/>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a:solidFill>
                    <a:srgbClr val="1D2043"/>
                  </a:solidFill>
                  <a:latin typeface="Arial" panose="020B0604020202020204" pitchFamily="34" charset="0"/>
                  <a:cs typeface="Arial" panose="020B0604020202020204" pitchFamily="34" charset="0"/>
                </a:rPr>
                <a:t>Oxygen stats </a:t>
              </a:r>
            </a:p>
            <a:p>
              <a:endParaRPr lang="en-GB" dirty="0"/>
            </a:p>
          </p:txBody>
        </p:sp>
        <p:sp>
          <p:nvSpPr>
            <p:cNvPr id="30" name="Rectangle 29"/>
            <p:cNvSpPr/>
            <p:nvPr/>
          </p:nvSpPr>
          <p:spPr>
            <a:xfrm>
              <a:off x="1558873" y="3553933"/>
              <a:ext cx="3266919" cy="3693319"/>
            </a:xfrm>
            <a:prstGeom prst="rect">
              <a:avLst/>
            </a:prstGeom>
          </p:spPr>
          <p:txBody>
            <a:bodyPr wrap="square">
              <a:spAutoFit/>
            </a:bodyPr>
            <a:lstStyle/>
            <a:p>
              <a:r>
                <a:rPr lang="en-GB" sz="2400" b="1" dirty="0" smtClean="0">
                  <a:solidFill>
                    <a:srgbClr val="1D2043"/>
                  </a:solidFill>
                  <a:latin typeface="Arial" panose="020B0604020202020204" pitchFamily="34" charset="0"/>
                  <a:cs typeface="Arial" panose="020B0604020202020204" pitchFamily="34" charset="0"/>
                </a:rPr>
                <a:t>Functional Capacity</a:t>
              </a:r>
            </a:p>
            <a:p>
              <a:pPr algn="ctr"/>
              <a:endParaRPr lang="en-GB" sz="2400" b="1" dirty="0">
                <a:solidFill>
                  <a:srgbClr val="1D2043"/>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smtClean="0">
                  <a:solidFill>
                    <a:srgbClr val="1D2043"/>
                  </a:solidFill>
                  <a:latin typeface="Arial" panose="020B0604020202020204" pitchFamily="34" charset="0"/>
                  <a:cs typeface="Arial" panose="020B0604020202020204" pitchFamily="34" charset="0"/>
                </a:rPr>
                <a:t>ISWT or 6 Min Walk</a:t>
              </a:r>
            </a:p>
            <a:p>
              <a:pPr marL="342900" indent="-342900">
                <a:buFont typeface="Arial" panose="020B0604020202020204" pitchFamily="34" charset="0"/>
                <a:buChar char="•"/>
              </a:pPr>
              <a:r>
                <a:rPr lang="en-GB" sz="2400" b="1" dirty="0" smtClean="0">
                  <a:solidFill>
                    <a:srgbClr val="1D2043"/>
                  </a:solidFill>
                  <a:latin typeface="Arial" panose="020B0604020202020204" pitchFamily="34" charset="0"/>
                  <a:cs typeface="Arial" panose="020B0604020202020204" pitchFamily="34" charset="0"/>
                </a:rPr>
                <a:t>Hand Grip Dynamometry</a:t>
              </a:r>
            </a:p>
            <a:p>
              <a:pPr marL="342900" indent="-342900">
                <a:buFont typeface="Arial" panose="020B0604020202020204" pitchFamily="34" charset="0"/>
                <a:buChar char="•"/>
              </a:pPr>
              <a:r>
                <a:rPr lang="en-GB" sz="2400" b="1" dirty="0" smtClean="0">
                  <a:solidFill>
                    <a:srgbClr val="1D2043"/>
                  </a:solidFill>
                  <a:latin typeface="Arial" panose="020B0604020202020204" pitchFamily="34" charset="0"/>
                  <a:cs typeface="Arial" panose="020B0604020202020204" pitchFamily="34" charset="0"/>
                </a:rPr>
                <a:t>1 Minute Sit to stand </a:t>
              </a:r>
            </a:p>
            <a:p>
              <a:endParaRPr lang="en-GB" sz="2400" b="1" dirty="0">
                <a:solidFill>
                  <a:srgbClr val="1D204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dirty="0">
                <a:solidFill>
                  <a:srgbClr val="1D2043"/>
                </a:solidFill>
                <a:latin typeface="Arial" panose="020B0604020202020204" pitchFamily="34" charset="0"/>
                <a:cs typeface="Arial" panose="020B0604020202020204" pitchFamily="34" charset="0"/>
              </a:endParaRPr>
            </a:p>
          </p:txBody>
        </p:sp>
        <p:sp>
          <p:nvSpPr>
            <p:cNvPr id="31" name="Rectangle 30"/>
            <p:cNvSpPr/>
            <p:nvPr/>
          </p:nvSpPr>
          <p:spPr>
            <a:xfrm>
              <a:off x="5036949" y="3553933"/>
              <a:ext cx="3266919" cy="4062651"/>
            </a:xfrm>
            <a:prstGeom prst="rect">
              <a:avLst/>
            </a:prstGeom>
          </p:spPr>
          <p:txBody>
            <a:bodyPr wrap="square">
              <a:spAutoFit/>
            </a:bodyPr>
            <a:lstStyle/>
            <a:p>
              <a:r>
                <a:rPr lang="en-GB" sz="2400" b="1" dirty="0" smtClean="0">
                  <a:solidFill>
                    <a:srgbClr val="1D2043"/>
                  </a:solidFill>
                  <a:latin typeface="Arial" panose="020B0604020202020204" pitchFamily="34" charset="0"/>
                  <a:cs typeface="Arial" panose="020B0604020202020204" pitchFamily="34" charset="0"/>
                </a:rPr>
                <a:t>PROMS</a:t>
              </a:r>
            </a:p>
            <a:p>
              <a:pPr algn="ctr"/>
              <a:endParaRPr lang="en-GB" sz="2400" b="1" dirty="0">
                <a:solidFill>
                  <a:srgbClr val="1D2043"/>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smtClean="0">
                  <a:solidFill>
                    <a:srgbClr val="1D2043"/>
                  </a:solidFill>
                  <a:latin typeface="Arial" panose="020B0604020202020204" pitchFamily="34" charset="0"/>
                  <a:cs typeface="Arial" panose="020B0604020202020204" pitchFamily="34" charset="0"/>
                </a:rPr>
                <a:t>EQ5D-5L</a:t>
              </a:r>
            </a:p>
            <a:p>
              <a:pPr marL="342900" indent="-342900">
                <a:buFont typeface="Arial" panose="020B0604020202020204" pitchFamily="34" charset="0"/>
                <a:buChar char="•"/>
              </a:pPr>
              <a:r>
                <a:rPr lang="en-GB" sz="2400" b="1" dirty="0" smtClean="0">
                  <a:solidFill>
                    <a:srgbClr val="1D2043"/>
                  </a:solidFill>
                  <a:latin typeface="Arial" panose="020B0604020202020204" pitchFamily="34" charset="0"/>
                  <a:cs typeface="Arial" panose="020B0604020202020204" pitchFamily="34" charset="0"/>
                </a:rPr>
                <a:t>IPAQ</a:t>
              </a:r>
            </a:p>
            <a:p>
              <a:pPr marL="342900" indent="-342900">
                <a:buFont typeface="Arial" panose="020B0604020202020204" pitchFamily="34" charset="0"/>
                <a:buChar char="•"/>
              </a:pPr>
              <a:r>
                <a:rPr lang="en-GB" sz="2400" b="1" dirty="0" smtClean="0">
                  <a:solidFill>
                    <a:srgbClr val="1D2043"/>
                  </a:solidFill>
                  <a:latin typeface="Arial" panose="020B0604020202020204" pitchFamily="34" charset="0"/>
                  <a:cs typeface="Arial" panose="020B0604020202020204" pitchFamily="34" charset="0"/>
                </a:rPr>
                <a:t>Self Efficacy Scale</a:t>
              </a:r>
            </a:p>
            <a:p>
              <a:pPr marL="342900" indent="-342900">
                <a:buFont typeface="Arial" panose="020B0604020202020204" pitchFamily="34" charset="0"/>
                <a:buChar char="•"/>
              </a:pPr>
              <a:r>
                <a:rPr lang="en-GB" sz="2400" b="1" dirty="0" smtClean="0">
                  <a:solidFill>
                    <a:srgbClr val="1D2043"/>
                  </a:solidFill>
                  <a:latin typeface="Arial" panose="020B0604020202020204" pitchFamily="34" charset="0"/>
                  <a:cs typeface="Arial" panose="020B0604020202020204" pitchFamily="34" charset="0"/>
                </a:rPr>
                <a:t>Rockwood Frailty</a:t>
              </a:r>
            </a:p>
            <a:p>
              <a:pPr marL="342900" indent="-342900">
                <a:buFont typeface="Arial" panose="020B0604020202020204" pitchFamily="34" charset="0"/>
                <a:buChar char="•"/>
              </a:pPr>
              <a:r>
                <a:rPr lang="en-GB" sz="2400" b="1" dirty="0" smtClean="0">
                  <a:solidFill>
                    <a:srgbClr val="1D2043"/>
                  </a:solidFill>
                  <a:latin typeface="Arial" panose="020B0604020202020204" pitchFamily="34" charset="0"/>
                  <a:cs typeface="Arial" panose="020B0604020202020204" pitchFamily="34" charset="0"/>
                </a:rPr>
                <a:t>WHODAS 2.0</a:t>
              </a:r>
            </a:p>
            <a:p>
              <a:pPr marL="342900" indent="-342900">
                <a:buFont typeface="Arial" panose="020B0604020202020204" pitchFamily="34" charset="0"/>
                <a:buChar char="•"/>
              </a:pPr>
              <a:r>
                <a:rPr lang="en-GB" sz="2400" b="1" dirty="0" smtClean="0">
                  <a:solidFill>
                    <a:srgbClr val="1D2043"/>
                  </a:solidFill>
                  <a:latin typeface="Arial" panose="020B0604020202020204" pitchFamily="34" charset="0"/>
                  <a:cs typeface="Arial" panose="020B0604020202020204" pitchFamily="34" charset="0"/>
                </a:rPr>
                <a:t>EORTCQLQ-C30</a:t>
              </a:r>
            </a:p>
            <a:p>
              <a:endParaRPr lang="en-GB" sz="2400" b="1" dirty="0" smtClean="0">
                <a:solidFill>
                  <a:srgbClr val="1D2043"/>
                </a:solidFill>
                <a:latin typeface="Arial" panose="020B0604020202020204" pitchFamily="34" charset="0"/>
                <a:cs typeface="Arial" panose="020B0604020202020204" pitchFamily="34" charset="0"/>
              </a:endParaRPr>
            </a:p>
            <a:p>
              <a:endParaRPr lang="en-GB" sz="2400" b="1" dirty="0">
                <a:solidFill>
                  <a:srgbClr val="1D204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dirty="0">
                <a:solidFill>
                  <a:srgbClr val="1D2043"/>
                </a:solidFill>
                <a:latin typeface="Arial" panose="020B0604020202020204" pitchFamily="34" charset="0"/>
                <a:cs typeface="Arial" panose="020B0604020202020204" pitchFamily="34" charset="0"/>
              </a:endParaRPr>
            </a:p>
          </p:txBody>
        </p:sp>
      </p:grpSp>
      <p:sp>
        <p:nvSpPr>
          <p:cNvPr id="16" name="Rectangle 15">
            <a:extLst>
              <a:ext uri="{FF2B5EF4-FFF2-40B4-BE49-F238E27FC236}">
                <a16:creationId xmlns:a16="http://schemas.microsoft.com/office/drawing/2014/main" xmlns="" id="{4B305ACA-F0B1-4FE5-81E0-B0FD5B94820B}"/>
              </a:ext>
            </a:extLst>
          </p:cNvPr>
          <p:cNvSpPr/>
          <p:nvPr/>
        </p:nvSpPr>
        <p:spPr>
          <a:xfrm>
            <a:off x="-29993" y="0"/>
            <a:ext cx="226942" cy="6858000"/>
          </a:xfrm>
          <a:prstGeom prst="rect">
            <a:avLst/>
          </a:prstGeom>
          <a:solidFill>
            <a:srgbClr val="1D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8409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 xmlns:a16="http://schemas.microsoft.com/office/drawing/2014/main" id="{4580E9AA-5898-42B6-A982-351991197D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90"/>
          <a:stretch/>
        </p:blipFill>
        <p:spPr>
          <a:xfrm>
            <a:off x="0" y="-1"/>
            <a:ext cx="12192000" cy="6858001"/>
          </a:xfrm>
          <a:prstGeom prst="rect">
            <a:avLst/>
          </a:prstGeom>
        </p:spPr>
      </p:pic>
    </p:spTree>
    <p:extLst>
      <p:ext uri="{BB962C8B-B14F-4D97-AF65-F5344CB8AC3E}">
        <p14:creationId xmlns:p14="http://schemas.microsoft.com/office/powerpoint/2010/main" val="3106826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xmlns="" id="{91E051A8-BA55-45D2-A8D0-98CCFF6CB3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92" y="196799"/>
            <a:ext cx="9144000" cy="6464401"/>
          </a:xfrm>
          <a:prstGeom prst="rect">
            <a:avLst/>
          </a:prstGeom>
        </p:spPr>
      </p:pic>
      <p:sp>
        <p:nvSpPr>
          <p:cNvPr id="4" name="Rectangle 3">
            <a:extLst>
              <a:ext uri="{FF2B5EF4-FFF2-40B4-BE49-F238E27FC236}">
                <a16:creationId xmlns:a16="http://schemas.microsoft.com/office/drawing/2014/main" xmlns="" id="{4B305ACA-F0B1-4FE5-81E0-B0FD5B94820B}"/>
              </a:ext>
            </a:extLst>
          </p:cNvPr>
          <p:cNvSpPr/>
          <p:nvPr/>
        </p:nvSpPr>
        <p:spPr>
          <a:xfrm>
            <a:off x="-29993" y="0"/>
            <a:ext cx="226942" cy="6858000"/>
          </a:xfrm>
          <a:prstGeom prst="rect">
            <a:avLst/>
          </a:prstGeom>
          <a:solidFill>
            <a:srgbClr val="1D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0009762" y="3015574"/>
            <a:ext cx="1896893" cy="523220"/>
          </a:xfrm>
          <a:prstGeom prst="rect">
            <a:avLst/>
          </a:prstGeom>
          <a:noFill/>
        </p:spPr>
        <p:txBody>
          <a:bodyPr wrap="square" rtlCol="0">
            <a:spAutoFit/>
          </a:bodyPr>
          <a:lstStyle/>
          <a:p>
            <a:r>
              <a:rPr lang="en-GB" sz="2800" dirty="0" smtClean="0"/>
              <a:t>Questions?</a:t>
            </a:r>
            <a:endParaRPr lang="en-GB" sz="2800" dirty="0"/>
          </a:p>
        </p:txBody>
      </p:sp>
    </p:spTree>
    <p:extLst>
      <p:ext uri="{BB962C8B-B14F-4D97-AF65-F5344CB8AC3E}">
        <p14:creationId xmlns:p14="http://schemas.microsoft.com/office/powerpoint/2010/main" val="121047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67" y="593994"/>
            <a:ext cx="10470250" cy="30052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67" y="3929999"/>
            <a:ext cx="7175869" cy="1682836"/>
          </a:xfrm>
          <a:prstGeom prst="rect">
            <a:avLst/>
          </a:prstGeom>
        </p:spPr>
      </p:pic>
      <p:sp>
        <p:nvSpPr>
          <p:cNvPr id="6" name="Rectangle 5">
            <a:extLst>
              <a:ext uri="{FF2B5EF4-FFF2-40B4-BE49-F238E27FC236}">
                <a16:creationId xmlns:a16="http://schemas.microsoft.com/office/drawing/2014/main" xmlns="" id="{4B305ACA-F0B1-4FE5-81E0-B0FD5B94820B}"/>
              </a:ext>
            </a:extLst>
          </p:cNvPr>
          <p:cNvSpPr/>
          <p:nvPr/>
        </p:nvSpPr>
        <p:spPr>
          <a:xfrm>
            <a:off x="-29993" y="0"/>
            <a:ext cx="226942" cy="6858000"/>
          </a:xfrm>
          <a:prstGeom prst="rect">
            <a:avLst/>
          </a:prstGeom>
          <a:solidFill>
            <a:srgbClr val="1D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7976681" y="3842426"/>
            <a:ext cx="3832698" cy="2862322"/>
          </a:xfrm>
          <a:prstGeom prst="rect">
            <a:avLst/>
          </a:prstGeom>
          <a:noFill/>
        </p:spPr>
        <p:txBody>
          <a:bodyPr wrap="square" rtlCol="0">
            <a:spAutoFit/>
          </a:bodyPr>
          <a:lstStyle/>
          <a:p>
            <a:r>
              <a:rPr lang="en-GB" sz="2000" dirty="0" smtClean="0"/>
              <a:t>Priorities identified by patients:</a:t>
            </a:r>
          </a:p>
          <a:p>
            <a:endParaRPr lang="en-GB" sz="2000" dirty="0" smtClean="0"/>
          </a:p>
          <a:p>
            <a:pPr marL="285750" indent="-285750">
              <a:buFont typeface="Arial" panose="020B0604020202020204" pitchFamily="34" charset="0"/>
              <a:buChar char="•"/>
            </a:pPr>
            <a:r>
              <a:rPr lang="en-GB" sz="2000" dirty="0" smtClean="0"/>
              <a:t>Energy Level</a:t>
            </a:r>
          </a:p>
          <a:p>
            <a:pPr marL="285750" indent="-285750">
              <a:buFont typeface="Arial" panose="020B0604020202020204" pitchFamily="34" charset="0"/>
              <a:buChar char="•"/>
            </a:pPr>
            <a:r>
              <a:rPr lang="en-GB" sz="2000" dirty="0" smtClean="0"/>
              <a:t>Sensation of Pain</a:t>
            </a:r>
          </a:p>
          <a:p>
            <a:pPr marL="285750" indent="-285750">
              <a:buFont typeface="Arial" panose="020B0604020202020204" pitchFamily="34" charset="0"/>
              <a:buChar char="•"/>
            </a:pPr>
            <a:r>
              <a:rPr lang="en-GB" sz="2000" dirty="0" smtClean="0"/>
              <a:t>General Physical Endurance</a:t>
            </a:r>
          </a:p>
          <a:p>
            <a:pPr marL="285750" indent="-285750">
              <a:buFont typeface="Arial" panose="020B0604020202020204" pitchFamily="34" charset="0"/>
              <a:buChar char="•"/>
            </a:pPr>
            <a:r>
              <a:rPr lang="en-GB" sz="2000" dirty="0" smtClean="0"/>
              <a:t>Carrying out daily routine</a:t>
            </a:r>
          </a:p>
          <a:p>
            <a:pPr marL="285750" indent="-285750">
              <a:buFont typeface="Arial" panose="020B0604020202020204" pitchFamily="34" charset="0"/>
              <a:buChar char="•"/>
            </a:pPr>
            <a:endParaRPr lang="en-GB" sz="2000" dirty="0"/>
          </a:p>
          <a:p>
            <a:r>
              <a:rPr lang="en-GB" sz="2000" dirty="0" smtClean="0"/>
              <a:t>WHO International Classification of Function, Disability and Health</a:t>
            </a:r>
            <a:endParaRPr lang="en-GB" sz="2000" dirty="0"/>
          </a:p>
        </p:txBody>
      </p:sp>
    </p:spTree>
    <p:extLst>
      <p:ext uri="{BB962C8B-B14F-4D97-AF65-F5344CB8AC3E}">
        <p14:creationId xmlns:p14="http://schemas.microsoft.com/office/powerpoint/2010/main" val="2942470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31FE484E-675D-454E-A888-97E4B6B2E6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11"/>
          <a:stretch/>
        </p:blipFill>
        <p:spPr>
          <a:xfrm>
            <a:off x="-1" y="0"/>
            <a:ext cx="12192001" cy="6858000"/>
          </a:xfrm>
          <a:prstGeom prst="rect">
            <a:avLst/>
          </a:prstGeom>
        </p:spPr>
      </p:pic>
      <p:sp>
        <p:nvSpPr>
          <p:cNvPr id="3" name="Rectangle 2">
            <a:extLst>
              <a:ext uri="{FF2B5EF4-FFF2-40B4-BE49-F238E27FC236}">
                <a16:creationId xmlns:a16="http://schemas.microsoft.com/office/drawing/2014/main" xmlns="" id="{4B305ACA-F0B1-4FE5-81E0-B0FD5B94820B}"/>
              </a:ext>
            </a:extLst>
          </p:cNvPr>
          <p:cNvSpPr/>
          <p:nvPr/>
        </p:nvSpPr>
        <p:spPr>
          <a:xfrm>
            <a:off x="-29993" y="0"/>
            <a:ext cx="226942" cy="6858000"/>
          </a:xfrm>
          <a:prstGeom prst="rect">
            <a:avLst/>
          </a:prstGeom>
          <a:solidFill>
            <a:srgbClr val="1D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933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96EAF764-F999-480F-8EE5-AB8817CEBE80}"/>
              </a:ext>
            </a:extLst>
          </p:cNvPr>
          <p:cNvPicPr>
            <a:picLocks noGrp="1" noChangeAspect="1"/>
          </p:cNvPicPr>
          <p:nvPr>
            <p:ph idx="1"/>
          </p:nvPr>
        </p:nvPicPr>
        <p:blipFill>
          <a:blip r:embed="rId2"/>
          <a:stretch>
            <a:fillRect/>
          </a:stretch>
        </p:blipFill>
        <p:spPr>
          <a:xfrm>
            <a:off x="196949" y="0"/>
            <a:ext cx="9024404" cy="6850612"/>
          </a:xfrm>
          <a:prstGeom prst="rect">
            <a:avLst/>
          </a:prstGeom>
        </p:spPr>
      </p:pic>
      <p:sp>
        <p:nvSpPr>
          <p:cNvPr id="2" name="Title 1"/>
          <p:cNvSpPr>
            <a:spLocks noGrp="1"/>
          </p:cNvSpPr>
          <p:nvPr>
            <p:ph type="title"/>
          </p:nvPr>
        </p:nvSpPr>
        <p:spPr>
          <a:xfrm>
            <a:off x="8394969" y="365127"/>
            <a:ext cx="3628418" cy="5685477"/>
          </a:xfrm>
        </p:spPr>
        <p:txBody>
          <a:bodyPr>
            <a:normAutofit fontScale="90000"/>
          </a:bodyPr>
          <a:lstStyle/>
          <a:p>
            <a:r>
              <a:rPr lang="en-GB" sz="3200" dirty="0" smtClean="0"/>
              <a:t>How Prehab/Rehab enables Personalised Care to be delivered…</a:t>
            </a:r>
            <a:r>
              <a:rPr lang="en-GB" dirty="0" smtClean="0"/>
              <a:t/>
            </a:r>
            <a:br>
              <a:rPr lang="en-GB" dirty="0" smtClean="0"/>
            </a:br>
            <a:r>
              <a:rPr lang="en-GB" dirty="0"/>
              <a:t/>
            </a:r>
            <a:br>
              <a:rPr lang="en-GB" dirty="0"/>
            </a:br>
            <a:r>
              <a:rPr lang="en-GB" sz="3100" b="1" dirty="0" smtClean="0"/>
              <a:t>Self-Management</a:t>
            </a:r>
            <a:r>
              <a:rPr lang="en-GB" sz="3100" dirty="0" smtClean="0"/>
              <a:t/>
            </a:r>
            <a:br>
              <a:rPr lang="en-GB" sz="3100" dirty="0" smtClean="0"/>
            </a:br>
            <a:r>
              <a:rPr lang="en-GB" sz="3100" dirty="0"/>
              <a:t/>
            </a:r>
            <a:br>
              <a:rPr lang="en-GB" sz="3100" dirty="0"/>
            </a:br>
            <a:r>
              <a:rPr lang="en-GB" sz="3100" b="1" dirty="0" smtClean="0"/>
              <a:t>Patient Empowerment</a:t>
            </a:r>
            <a:r>
              <a:rPr lang="en-GB" sz="3100" dirty="0" smtClean="0"/>
              <a:t/>
            </a:r>
            <a:br>
              <a:rPr lang="en-GB" sz="3100" dirty="0" smtClean="0"/>
            </a:br>
            <a:r>
              <a:rPr lang="en-GB" sz="3100" dirty="0"/>
              <a:t/>
            </a:r>
            <a:br>
              <a:rPr lang="en-GB" sz="3100" dirty="0"/>
            </a:br>
            <a:r>
              <a:rPr lang="en-GB" sz="3100" b="1" dirty="0" smtClean="0"/>
              <a:t>Taking Control</a:t>
            </a:r>
            <a:r>
              <a:rPr lang="en-GB" dirty="0" smtClean="0"/>
              <a:t/>
            </a:r>
            <a:br>
              <a:rPr lang="en-GB" dirty="0" smtClean="0"/>
            </a:br>
            <a:r>
              <a:rPr lang="en-GB" dirty="0"/>
              <a:t/>
            </a:r>
            <a:br>
              <a:rPr lang="en-GB" dirty="0"/>
            </a:br>
            <a:endParaRPr lang="en-GB" dirty="0"/>
          </a:p>
        </p:txBody>
      </p:sp>
      <p:sp>
        <p:nvSpPr>
          <p:cNvPr id="5" name="Rectangle 4">
            <a:extLst>
              <a:ext uri="{FF2B5EF4-FFF2-40B4-BE49-F238E27FC236}">
                <a16:creationId xmlns:a16="http://schemas.microsoft.com/office/drawing/2014/main" xmlns="" id="{4B305ACA-F0B1-4FE5-81E0-B0FD5B94820B}"/>
              </a:ext>
            </a:extLst>
          </p:cNvPr>
          <p:cNvSpPr/>
          <p:nvPr/>
        </p:nvSpPr>
        <p:spPr>
          <a:xfrm>
            <a:off x="-29993" y="0"/>
            <a:ext cx="226942" cy="6858000"/>
          </a:xfrm>
          <a:prstGeom prst="rect">
            <a:avLst/>
          </a:prstGeom>
          <a:solidFill>
            <a:srgbClr val="1D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995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6="http://schemas.microsoft.com/office/drawing/2014/main" xmlns:arto="http://schemas.microsoft.com/office/word/2006/arto" xmlns:lc="http://schemas.openxmlformats.org/drawingml/2006/lockedCanvas" id="{7F8C3ABD-2D2A-417A-B274-9BFC6E515439}"/>
              </a:ext>
            </a:extLst>
          </p:cNvPr>
          <p:cNvPicPr>
            <a:picLocks noGrp="1"/>
          </p:cNvPicPr>
          <p:nvPr>
            <p:ph idx="1"/>
          </p:nvPr>
        </p:nvPicPr>
        <p:blipFill rotWithShape="1">
          <a:blip r:embed="rId2"/>
          <a:srcRect l="6311" t="20097" r="19709" b="5858"/>
          <a:stretch/>
        </p:blipFill>
        <p:spPr>
          <a:xfrm>
            <a:off x="262647" y="136187"/>
            <a:ext cx="11666706" cy="6621262"/>
          </a:xfrm>
          <a:prstGeom prst="rect">
            <a:avLst/>
          </a:prstGeom>
        </p:spPr>
      </p:pic>
      <p:sp>
        <p:nvSpPr>
          <p:cNvPr id="3" name="Rectangle 2">
            <a:extLst>
              <a:ext uri="{FF2B5EF4-FFF2-40B4-BE49-F238E27FC236}">
                <a16:creationId xmlns:a16="http://schemas.microsoft.com/office/drawing/2014/main" xmlns="" id="{4B305ACA-F0B1-4FE5-81E0-B0FD5B94820B}"/>
              </a:ext>
            </a:extLst>
          </p:cNvPr>
          <p:cNvSpPr/>
          <p:nvPr/>
        </p:nvSpPr>
        <p:spPr>
          <a:xfrm>
            <a:off x="-29993" y="0"/>
            <a:ext cx="226942" cy="6858000"/>
          </a:xfrm>
          <a:prstGeom prst="rect">
            <a:avLst/>
          </a:prstGeom>
          <a:solidFill>
            <a:srgbClr val="1D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1000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7B6C4AC4-E3BE-4F31-A484-76A0E94D612E}"/>
              </a:ext>
            </a:extLst>
          </p:cNvPr>
          <p:cNvGraphicFramePr>
            <a:graphicFrameLocks noGrp="1"/>
          </p:cNvGraphicFramePr>
          <p:nvPr>
            <p:ph idx="1"/>
            <p:extLst>
              <p:ext uri="{D42A27DB-BD31-4B8C-83A1-F6EECF244321}">
                <p14:modId xmlns:p14="http://schemas.microsoft.com/office/powerpoint/2010/main" val="2429106045"/>
              </p:ext>
            </p:extLst>
          </p:nvPr>
        </p:nvGraphicFramePr>
        <p:xfrm>
          <a:off x="3304309" y="2500745"/>
          <a:ext cx="8258231" cy="4080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sosceles Triangle 6">
            <a:extLst>
              <a:ext uri="{FF2B5EF4-FFF2-40B4-BE49-F238E27FC236}">
                <a16:creationId xmlns:a16="http://schemas.microsoft.com/office/drawing/2014/main" xmlns="" id="{9B89D0BE-B957-4CBF-A86F-1F2784A39576}"/>
              </a:ext>
            </a:extLst>
          </p:cNvPr>
          <p:cNvSpPr/>
          <p:nvPr/>
        </p:nvSpPr>
        <p:spPr>
          <a:xfrm>
            <a:off x="4201391" y="2569390"/>
            <a:ext cx="3650672" cy="2591427"/>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591C95E7-1756-44E0-B61D-DFCDE8EC0541}"/>
              </a:ext>
            </a:extLst>
          </p:cNvPr>
          <p:cNvSpPr>
            <a:spLocks noGrp="1"/>
          </p:cNvSpPr>
          <p:nvPr>
            <p:ph type="title"/>
          </p:nvPr>
        </p:nvSpPr>
        <p:spPr/>
        <p:txBody>
          <a:bodyPr/>
          <a:lstStyle/>
          <a:p>
            <a:r>
              <a:rPr lang="en-GB" b="1" dirty="0"/>
              <a:t>PREHAB INTERVENTION</a:t>
            </a:r>
          </a:p>
        </p:txBody>
      </p:sp>
      <p:pic>
        <p:nvPicPr>
          <p:cNvPr id="6" name="Picture 5">
            <a:extLst>
              <a:ext uri="{FF2B5EF4-FFF2-40B4-BE49-F238E27FC236}">
                <a16:creationId xmlns:a16="http://schemas.microsoft.com/office/drawing/2014/main" xmlns="" id="{7177F731-01D6-4884-AF6D-77C6BC867BF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0191136" y="449426"/>
            <a:ext cx="1396241" cy="1408871"/>
          </a:xfrm>
          <a:prstGeom prst="rect">
            <a:avLst/>
          </a:prstGeom>
        </p:spPr>
      </p:pic>
      <p:sp>
        <p:nvSpPr>
          <p:cNvPr id="3" name="Isosceles Triangle 2">
            <a:extLst>
              <a:ext uri="{FF2B5EF4-FFF2-40B4-BE49-F238E27FC236}">
                <a16:creationId xmlns:a16="http://schemas.microsoft.com/office/drawing/2014/main" xmlns="" id="{7F2E095E-35AB-4B36-A151-5873F8F4ACCB}"/>
              </a:ext>
            </a:extLst>
          </p:cNvPr>
          <p:cNvSpPr/>
          <p:nvPr/>
        </p:nvSpPr>
        <p:spPr>
          <a:xfrm>
            <a:off x="4949536" y="2487193"/>
            <a:ext cx="2154382" cy="156966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Left 12">
            <a:extLst>
              <a:ext uri="{FF2B5EF4-FFF2-40B4-BE49-F238E27FC236}">
                <a16:creationId xmlns:a16="http://schemas.microsoft.com/office/drawing/2014/main" xmlns="" id="{CAC58EEF-ADD9-4CCF-A7DD-5C38368F6A96}"/>
              </a:ext>
            </a:extLst>
          </p:cNvPr>
          <p:cNvSpPr/>
          <p:nvPr/>
        </p:nvSpPr>
        <p:spPr>
          <a:xfrm rot="5400000">
            <a:off x="-723073" y="4073405"/>
            <a:ext cx="2835451" cy="1046706"/>
          </a:xfrm>
          <a:prstGeom prst="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Gill Sans MT" panose="020B0502020104020203"/>
                <a:ea typeface="+mn-ea"/>
                <a:cs typeface="+mn-cs"/>
              </a:rPr>
              <a:t>COST</a:t>
            </a:r>
          </a:p>
        </p:txBody>
      </p:sp>
      <p:sp>
        <p:nvSpPr>
          <p:cNvPr id="14" name="Arrow: Left 13">
            <a:extLst>
              <a:ext uri="{FF2B5EF4-FFF2-40B4-BE49-F238E27FC236}">
                <a16:creationId xmlns:a16="http://schemas.microsoft.com/office/drawing/2014/main" xmlns="" id="{0141149D-7F86-4EC5-A2D7-2F972DEF1114}"/>
              </a:ext>
            </a:extLst>
          </p:cNvPr>
          <p:cNvSpPr/>
          <p:nvPr/>
        </p:nvSpPr>
        <p:spPr>
          <a:xfrm rot="5400000">
            <a:off x="412269" y="4073405"/>
            <a:ext cx="2835451" cy="1046706"/>
          </a:xfrm>
          <a:prstGeom prst="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Gill Sans MT" panose="020B0502020104020203"/>
                <a:ea typeface="+mn-ea"/>
                <a:cs typeface="+mn-cs"/>
              </a:rPr>
              <a:t>SUPERVISION</a:t>
            </a:r>
          </a:p>
        </p:txBody>
      </p:sp>
      <p:sp>
        <p:nvSpPr>
          <p:cNvPr id="15" name="Arrow: Left 14">
            <a:extLst>
              <a:ext uri="{FF2B5EF4-FFF2-40B4-BE49-F238E27FC236}">
                <a16:creationId xmlns:a16="http://schemas.microsoft.com/office/drawing/2014/main" xmlns="" id="{31197273-28D7-4289-95BF-39DB800CBF5F}"/>
              </a:ext>
            </a:extLst>
          </p:cNvPr>
          <p:cNvSpPr/>
          <p:nvPr/>
        </p:nvSpPr>
        <p:spPr>
          <a:xfrm rot="5400000">
            <a:off x="1475074" y="4073406"/>
            <a:ext cx="2835451" cy="1046706"/>
          </a:xfrm>
          <a:prstGeom prst="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Gill Sans MT" panose="020B0502020104020203"/>
                <a:ea typeface="+mn-ea"/>
                <a:cs typeface="+mn-cs"/>
              </a:rPr>
              <a:t>LOCATION</a:t>
            </a:r>
          </a:p>
        </p:txBody>
      </p:sp>
      <p:sp>
        <p:nvSpPr>
          <p:cNvPr id="16" name="Arrow: Left 15">
            <a:extLst>
              <a:ext uri="{FF2B5EF4-FFF2-40B4-BE49-F238E27FC236}">
                <a16:creationId xmlns:a16="http://schemas.microsoft.com/office/drawing/2014/main" xmlns="" id="{F9D6E855-B247-471E-B2AB-C26863268B2D}"/>
              </a:ext>
            </a:extLst>
          </p:cNvPr>
          <p:cNvSpPr/>
          <p:nvPr/>
        </p:nvSpPr>
        <p:spPr>
          <a:xfrm>
            <a:off x="3432251" y="3226141"/>
            <a:ext cx="1679944" cy="575099"/>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7" name="Arrow: Left 16">
            <a:extLst>
              <a:ext uri="{FF2B5EF4-FFF2-40B4-BE49-F238E27FC236}">
                <a16:creationId xmlns:a16="http://schemas.microsoft.com/office/drawing/2014/main" xmlns="" id="{9387F261-64B0-455F-B20E-69F3D86AF871}"/>
              </a:ext>
            </a:extLst>
          </p:cNvPr>
          <p:cNvSpPr/>
          <p:nvPr/>
        </p:nvSpPr>
        <p:spPr>
          <a:xfrm>
            <a:off x="3361419" y="5435049"/>
            <a:ext cx="1679944" cy="575099"/>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xtBox 4"/>
          <p:cNvSpPr txBox="1"/>
          <p:nvPr/>
        </p:nvSpPr>
        <p:spPr>
          <a:xfrm>
            <a:off x="2046796" y="1858297"/>
            <a:ext cx="8517442" cy="400110"/>
          </a:xfrm>
          <a:prstGeom prst="rect">
            <a:avLst/>
          </a:prstGeom>
          <a:noFill/>
        </p:spPr>
        <p:txBody>
          <a:bodyPr wrap="square" rtlCol="0">
            <a:spAutoFit/>
          </a:bodyPr>
          <a:lstStyle/>
          <a:p>
            <a:pPr algn="ctr"/>
            <a:r>
              <a:rPr lang="en-GB" sz="2000" dirty="0" smtClean="0"/>
              <a:t>Universal Targeted Model = NHSE Personalised Care Model</a:t>
            </a:r>
            <a:endParaRPr lang="en-GB" sz="2000" dirty="0"/>
          </a:p>
        </p:txBody>
      </p:sp>
    </p:spTree>
    <p:extLst>
      <p:ext uri="{BB962C8B-B14F-4D97-AF65-F5344CB8AC3E}">
        <p14:creationId xmlns:p14="http://schemas.microsoft.com/office/powerpoint/2010/main" val="118063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693" r="47147"/>
          <a:stretch/>
        </p:blipFill>
        <p:spPr>
          <a:xfrm>
            <a:off x="-29993" y="0"/>
            <a:ext cx="5097293" cy="6858000"/>
          </a:xfrm>
          <a:prstGeom prst="rect">
            <a:avLst/>
          </a:prstGeom>
        </p:spPr>
      </p:pic>
      <p:sp>
        <p:nvSpPr>
          <p:cNvPr id="3" name="Rectangle 2"/>
          <p:cNvSpPr/>
          <p:nvPr/>
        </p:nvSpPr>
        <p:spPr>
          <a:xfrm>
            <a:off x="196950" y="0"/>
            <a:ext cx="4873679" cy="6858000"/>
          </a:xfrm>
          <a:prstGeom prst="rect">
            <a:avLst/>
          </a:prstGeom>
          <a:solidFill>
            <a:srgbClr val="35A8E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 name="Rectangle 16">
            <a:extLst>
              <a:ext uri="{FF2B5EF4-FFF2-40B4-BE49-F238E27FC236}">
                <a16:creationId xmlns:a16="http://schemas.microsoft.com/office/drawing/2014/main" xmlns="" id="{F8A6E6C8-4A12-4D07-A2E5-3B0EC11132AF}"/>
              </a:ext>
            </a:extLst>
          </p:cNvPr>
          <p:cNvSpPr/>
          <p:nvPr/>
        </p:nvSpPr>
        <p:spPr>
          <a:xfrm>
            <a:off x="-29993" y="0"/>
            <a:ext cx="226942" cy="6858000"/>
          </a:xfrm>
          <a:prstGeom prst="rect">
            <a:avLst/>
          </a:prstGeom>
          <a:solidFill>
            <a:srgbClr val="1D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xmlns="" id="{52D5E9D4-8B31-4CD1-A3D8-0E0A818C9C42}"/>
              </a:ext>
            </a:extLst>
          </p:cNvPr>
          <p:cNvSpPr txBox="1"/>
          <p:nvPr/>
        </p:nvSpPr>
        <p:spPr>
          <a:xfrm>
            <a:off x="86807" y="344187"/>
            <a:ext cx="4983822" cy="6124754"/>
          </a:xfrm>
          <a:prstGeom prst="rect">
            <a:avLst/>
          </a:prstGeom>
          <a:noFill/>
        </p:spPr>
        <p:txBody>
          <a:bodyPr wrap="square" rtlCol="0">
            <a:spAutoFit/>
          </a:bodyPr>
          <a:lstStyle/>
          <a:p>
            <a:pPr algn="ctr"/>
            <a:r>
              <a:rPr lang="en-GB" sz="2800" b="1" u="sng" dirty="0" smtClean="0">
                <a:solidFill>
                  <a:schemeClr val="bg1"/>
                </a:solidFill>
                <a:latin typeface="Arial" panose="020B0604020202020204" pitchFamily="34" charset="0"/>
                <a:cs typeface="Arial" panose="020B0604020202020204" pitchFamily="34" charset="0"/>
              </a:rPr>
              <a:t>WHO?</a:t>
            </a:r>
          </a:p>
          <a:p>
            <a:pPr algn="ctr"/>
            <a:endParaRPr lang="en-GB" sz="2800" b="1" dirty="0" smtClean="0">
              <a:solidFill>
                <a:schemeClr val="bg1"/>
              </a:solidFill>
              <a:latin typeface="Arial" panose="020B0604020202020204" pitchFamily="34" charset="0"/>
              <a:cs typeface="Arial" panose="020B0604020202020204" pitchFamily="34" charset="0"/>
            </a:endParaRPr>
          </a:p>
          <a:p>
            <a:pPr algn="ctr"/>
            <a:r>
              <a:rPr lang="en-GB" sz="2800" b="1" dirty="0" smtClean="0">
                <a:solidFill>
                  <a:schemeClr val="bg1"/>
                </a:solidFill>
                <a:latin typeface="Arial" panose="020B0604020202020204" pitchFamily="34" charset="0"/>
                <a:cs typeface="Arial" panose="020B0604020202020204" pitchFamily="34" charset="0"/>
              </a:rPr>
              <a:t>Prehab Workforce incl. Exercise Specialists</a:t>
            </a:r>
          </a:p>
          <a:p>
            <a:pPr marL="571500" indent="-571500">
              <a:buFont typeface="Arial" panose="020B0604020202020204" pitchFamily="34" charset="0"/>
              <a:buChar char="•"/>
            </a:pPr>
            <a:endParaRPr lang="en-GB" sz="2800" b="1" dirty="0" smtClean="0">
              <a:solidFill>
                <a:schemeClr val="bg1"/>
              </a:solidFill>
              <a:latin typeface="Arial" panose="020B0604020202020204" pitchFamily="34" charset="0"/>
              <a:cs typeface="Arial" panose="020B0604020202020204" pitchFamily="34" charset="0"/>
            </a:endParaRPr>
          </a:p>
          <a:p>
            <a:pPr algn="ctr"/>
            <a:r>
              <a:rPr lang="en-GB" sz="2800" b="1" dirty="0" smtClean="0">
                <a:solidFill>
                  <a:schemeClr val="bg1"/>
                </a:solidFill>
                <a:latin typeface="Arial" panose="020B0604020202020204" pitchFamily="34" charset="0"/>
                <a:cs typeface="Arial" panose="020B0604020202020204" pitchFamily="34" charset="0"/>
              </a:rPr>
              <a:t>MDT incl. CNSs &amp;AHPs</a:t>
            </a:r>
          </a:p>
          <a:p>
            <a:pPr algn="ctr"/>
            <a:endParaRPr lang="en-GB" sz="2800" b="1" dirty="0">
              <a:solidFill>
                <a:schemeClr val="bg1"/>
              </a:solidFill>
              <a:latin typeface="Arial" panose="020B0604020202020204" pitchFamily="34" charset="0"/>
              <a:cs typeface="Arial" panose="020B0604020202020204" pitchFamily="34" charset="0"/>
            </a:endParaRPr>
          </a:p>
          <a:p>
            <a:pPr algn="ctr"/>
            <a:r>
              <a:rPr lang="en-GB" sz="2800" b="1" dirty="0" smtClean="0">
                <a:solidFill>
                  <a:schemeClr val="bg1"/>
                </a:solidFill>
                <a:latin typeface="Arial" panose="020B0604020202020204" pitchFamily="34" charset="0"/>
                <a:cs typeface="Arial" panose="020B0604020202020204" pitchFamily="34" charset="0"/>
              </a:rPr>
              <a:t>Macmillan </a:t>
            </a:r>
            <a:r>
              <a:rPr lang="en-GB" sz="2800" b="1" dirty="0" smtClean="0">
                <a:solidFill>
                  <a:schemeClr val="bg1"/>
                </a:solidFill>
                <a:latin typeface="Arial" panose="020B0604020202020204" pitchFamily="34" charset="0"/>
                <a:cs typeface="Arial" panose="020B0604020202020204" pitchFamily="34" charset="0"/>
              </a:rPr>
              <a:t>Information and </a:t>
            </a:r>
            <a:r>
              <a:rPr lang="en-GB" sz="2800" b="1" dirty="0" smtClean="0">
                <a:solidFill>
                  <a:schemeClr val="bg1"/>
                </a:solidFill>
                <a:latin typeface="Arial" panose="020B0604020202020204" pitchFamily="34" charset="0"/>
                <a:cs typeface="Arial" panose="020B0604020202020204" pitchFamily="34" charset="0"/>
              </a:rPr>
              <a:t>Support</a:t>
            </a:r>
          </a:p>
          <a:p>
            <a:pPr marL="571500" indent="-571500">
              <a:buFont typeface="Arial" panose="020B0604020202020204" pitchFamily="34" charset="0"/>
              <a:buChar char="•"/>
            </a:pPr>
            <a:endParaRPr lang="en-GB" sz="2800" b="1" dirty="0" smtClean="0">
              <a:solidFill>
                <a:schemeClr val="bg1"/>
              </a:solidFill>
              <a:latin typeface="Arial" panose="020B0604020202020204" pitchFamily="34" charset="0"/>
              <a:cs typeface="Arial" panose="020B0604020202020204" pitchFamily="34" charset="0"/>
            </a:endParaRPr>
          </a:p>
          <a:p>
            <a:pPr algn="ctr"/>
            <a:r>
              <a:rPr lang="en-GB" sz="2800" b="1" dirty="0" smtClean="0">
                <a:solidFill>
                  <a:schemeClr val="bg1"/>
                </a:solidFill>
                <a:latin typeface="Arial" panose="020B0604020202020204" pitchFamily="34" charset="0"/>
                <a:cs typeface="Arial" panose="020B0604020202020204" pitchFamily="34" charset="0"/>
              </a:rPr>
              <a:t>Psychology/IAPT</a:t>
            </a:r>
          </a:p>
          <a:p>
            <a:pPr marL="571500" indent="-571500">
              <a:buFont typeface="Arial" panose="020B0604020202020204" pitchFamily="34" charset="0"/>
              <a:buChar char="•"/>
            </a:pPr>
            <a:endParaRPr lang="en-GB" sz="2800" b="1" dirty="0">
              <a:solidFill>
                <a:schemeClr val="bg1"/>
              </a:solidFill>
              <a:latin typeface="Arial" panose="020B0604020202020204" pitchFamily="34" charset="0"/>
              <a:cs typeface="Arial" panose="020B0604020202020204" pitchFamily="34" charset="0"/>
            </a:endParaRPr>
          </a:p>
          <a:p>
            <a:pPr algn="ctr"/>
            <a:r>
              <a:rPr lang="en-GB" sz="2800" b="1" dirty="0" smtClean="0">
                <a:solidFill>
                  <a:schemeClr val="bg1"/>
                </a:solidFill>
                <a:latin typeface="Arial" panose="020B0604020202020204" pitchFamily="34" charset="0"/>
                <a:cs typeface="Arial" panose="020B0604020202020204" pitchFamily="34" charset="0"/>
              </a:rPr>
              <a:t>Primary Care incl. Social Prescribing</a:t>
            </a:r>
            <a:endParaRPr lang="en-GB" sz="2800" b="1" dirty="0">
              <a:solidFill>
                <a:schemeClr val="bg1"/>
              </a:solidFill>
              <a:latin typeface="Arial" panose="020B0604020202020204" pitchFamily="34" charset="0"/>
              <a:cs typeface="Arial" panose="020B0604020202020204" pitchFamily="34" charset="0"/>
            </a:endParaRPr>
          </a:p>
        </p:txBody>
      </p:sp>
      <p:pic>
        <p:nvPicPr>
          <p:cNvPr id="15"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30757" y="444702"/>
            <a:ext cx="6634264" cy="648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32314" y="87549"/>
            <a:ext cx="5904689" cy="369332"/>
          </a:xfrm>
          <a:prstGeom prst="rect">
            <a:avLst/>
          </a:prstGeom>
          <a:noFill/>
        </p:spPr>
        <p:txBody>
          <a:bodyPr wrap="square" rtlCol="0">
            <a:spAutoFit/>
          </a:bodyPr>
          <a:lstStyle/>
          <a:p>
            <a:pPr algn="ctr"/>
            <a:r>
              <a:rPr lang="en-GB" dirty="0" smtClean="0"/>
              <a:t>Stepped Care Model (NICE 2004)</a:t>
            </a:r>
            <a:endParaRPr lang="en-GB" dirty="0"/>
          </a:p>
        </p:txBody>
      </p:sp>
    </p:spTree>
    <p:extLst>
      <p:ext uri="{BB962C8B-B14F-4D97-AF65-F5344CB8AC3E}">
        <p14:creationId xmlns:p14="http://schemas.microsoft.com/office/powerpoint/2010/main" val="1421570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pic>
        <p:nvPicPr>
          <p:cNvPr id="999" name="Google Shape;999;p22"/>
          <p:cNvPicPr preferRelativeResize="0"/>
          <p:nvPr/>
        </p:nvPicPr>
        <p:blipFill rotWithShape="1">
          <a:blip r:embed="rId3">
            <a:alphaModFix/>
          </a:blip>
          <a:srcRect/>
          <a:stretch/>
        </p:blipFill>
        <p:spPr>
          <a:xfrm>
            <a:off x="9754863" y="1127128"/>
            <a:ext cx="528325" cy="381000"/>
          </a:xfrm>
          <a:prstGeom prst="rect">
            <a:avLst/>
          </a:prstGeom>
          <a:noFill/>
          <a:ln>
            <a:noFill/>
          </a:ln>
        </p:spPr>
      </p:pic>
      <p:sp>
        <p:nvSpPr>
          <p:cNvPr id="1000" name="Google Shape;1000;p22"/>
          <p:cNvSpPr txBox="1"/>
          <p:nvPr/>
        </p:nvSpPr>
        <p:spPr>
          <a:xfrm>
            <a:off x="9225450" y="943884"/>
            <a:ext cx="1296144" cy="969472"/>
          </a:xfrm>
          <a:prstGeom prst="rect">
            <a:avLst/>
          </a:prstGeom>
          <a:solidFill>
            <a:schemeClr val="lt1"/>
          </a:solidFill>
          <a:ln>
            <a:noFill/>
          </a:ln>
        </p:spPr>
        <p:txBody>
          <a:bodyPr spcFirstLastPara="1" wrap="square" lIns="91400" tIns="45700" rIns="91400" bIns="4570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srgbClr val="000000"/>
              </a:solidFill>
              <a:effectLst/>
              <a:uLnTx/>
              <a:uFillTx/>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srgbClr val="000000"/>
              </a:solidFill>
              <a:effectLst/>
              <a:uLnTx/>
              <a:uFillTx/>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pic>
        <p:nvPicPr>
          <p:cNvPr id="1001" name="Google Shape;1001;p22"/>
          <p:cNvPicPr preferRelativeResize="0"/>
          <p:nvPr/>
        </p:nvPicPr>
        <p:blipFill rotWithShape="1">
          <a:blip r:embed="rId4">
            <a:alphaModFix/>
          </a:blip>
          <a:srcRect/>
          <a:stretch/>
        </p:blipFill>
        <p:spPr>
          <a:xfrm>
            <a:off x="9283914" y="1037553"/>
            <a:ext cx="1152129" cy="535781"/>
          </a:xfrm>
          <a:prstGeom prst="rect">
            <a:avLst/>
          </a:prstGeom>
          <a:noFill/>
          <a:ln>
            <a:noFill/>
          </a:ln>
        </p:spPr>
      </p:pic>
      <p:pic>
        <p:nvPicPr>
          <p:cNvPr id="1002" name="Google Shape;1002;p22"/>
          <p:cNvPicPr preferRelativeResize="0"/>
          <p:nvPr/>
        </p:nvPicPr>
        <p:blipFill rotWithShape="1">
          <a:blip r:embed="rId5">
            <a:alphaModFix/>
          </a:blip>
          <a:srcRect/>
          <a:stretch/>
        </p:blipFill>
        <p:spPr>
          <a:xfrm>
            <a:off x="1775520" y="260649"/>
            <a:ext cx="8660522" cy="6264695"/>
          </a:xfrm>
          <a:prstGeom prst="rect">
            <a:avLst/>
          </a:prstGeom>
          <a:noFill/>
          <a:ln>
            <a:noFill/>
          </a:ln>
        </p:spPr>
      </p:pic>
      <p:sp>
        <p:nvSpPr>
          <p:cNvPr id="1003" name="Google Shape;1003;p22"/>
          <p:cNvSpPr/>
          <p:nvPr/>
        </p:nvSpPr>
        <p:spPr>
          <a:xfrm>
            <a:off x="8472264" y="908722"/>
            <a:ext cx="811648" cy="5357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7" name="Rectangle 6">
            <a:extLst>
              <a:ext uri="{FF2B5EF4-FFF2-40B4-BE49-F238E27FC236}">
                <a16:creationId xmlns:a16="http://schemas.microsoft.com/office/drawing/2014/main" xmlns="" id="{4B305ACA-F0B1-4FE5-81E0-B0FD5B94820B}"/>
              </a:ext>
            </a:extLst>
          </p:cNvPr>
          <p:cNvSpPr/>
          <p:nvPr/>
        </p:nvSpPr>
        <p:spPr>
          <a:xfrm>
            <a:off x="-29993" y="0"/>
            <a:ext cx="226942" cy="6858000"/>
          </a:xfrm>
          <a:prstGeom prst="rect">
            <a:avLst/>
          </a:prstGeom>
          <a:solidFill>
            <a:srgbClr val="1D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138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054" r="36349" b="1677"/>
          <a:stretch/>
        </p:blipFill>
        <p:spPr>
          <a:xfrm>
            <a:off x="0" y="0"/>
            <a:ext cx="5184843" cy="6858000"/>
          </a:xfrm>
          <a:prstGeom prst="rect">
            <a:avLst/>
          </a:prstGeom>
        </p:spPr>
      </p:pic>
      <p:sp>
        <p:nvSpPr>
          <p:cNvPr id="6" name="Rectangle 5"/>
          <p:cNvSpPr/>
          <p:nvPr/>
        </p:nvSpPr>
        <p:spPr>
          <a:xfrm>
            <a:off x="0" y="0"/>
            <a:ext cx="5184843" cy="6858000"/>
          </a:xfrm>
          <a:prstGeom prst="rect">
            <a:avLst/>
          </a:prstGeom>
          <a:solidFill>
            <a:srgbClr val="E61B72">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9" name="Rectangle 18">
            <a:extLst>
              <a:ext uri="{FF2B5EF4-FFF2-40B4-BE49-F238E27FC236}">
                <a16:creationId xmlns:a16="http://schemas.microsoft.com/office/drawing/2014/main" xmlns="" id="{4B305ACA-F0B1-4FE5-81E0-B0FD5B94820B}"/>
              </a:ext>
            </a:extLst>
          </p:cNvPr>
          <p:cNvSpPr/>
          <p:nvPr/>
        </p:nvSpPr>
        <p:spPr>
          <a:xfrm>
            <a:off x="-29993" y="0"/>
            <a:ext cx="226942" cy="6858000"/>
          </a:xfrm>
          <a:prstGeom prst="rect">
            <a:avLst/>
          </a:prstGeom>
          <a:solidFill>
            <a:srgbClr val="1D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Diagram 13">
            <a:extLst>
              <a:ext uri="{FF2B5EF4-FFF2-40B4-BE49-F238E27FC236}">
                <a16:creationId xmlns:a16="http://schemas.microsoft.com/office/drawing/2014/main" xmlns="" id="{9A440D0E-F328-4B20-BE50-208A956495AE}"/>
              </a:ext>
            </a:extLst>
          </p:cNvPr>
          <p:cNvGraphicFramePr/>
          <p:nvPr>
            <p:extLst>
              <p:ext uri="{D42A27DB-BD31-4B8C-83A1-F6EECF244321}">
                <p14:modId xmlns:p14="http://schemas.microsoft.com/office/powerpoint/2010/main" val="1548467972"/>
              </p:ext>
            </p:extLst>
          </p:nvPr>
        </p:nvGraphicFramePr>
        <p:xfrm>
          <a:off x="4524000" y="1415228"/>
          <a:ext cx="7668000" cy="5281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3">
            <a:extLst>
              <a:ext uri="{FF2B5EF4-FFF2-40B4-BE49-F238E27FC236}">
                <a16:creationId xmlns:a16="http://schemas.microsoft.com/office/drawing/2014/main" xmlns="" id="{ACFB86F8-34E2-464C-92FA-8273C1874088}"/>
              </a:ext>
            </a:extLst>
          </p:cNvPr>
          <p:cNvSpPr txBox="1">
            <a:spLocks/>
          </p:cNvSpPr>
          <p:nvPr/>
        </p:nvSpPr>
        <p:spPr>
          <a:xfrm>
            <a:off x="4383127" y="268249"/>
            <a:ext cx="7886695" cy="11978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algn="r">
              <a:spcAft>
                <a:spcPts val="600"/>
              </a:spcAft>
              <a:defRPr/>
            </a:pPr>
            <a:r>
              <a:rPr lang="en-US" b="1" dirty="0" err="1">
                <a:solidFill>
                  <a:schemeClr val="accent1"/>
                </a:solidFill>
              </a:rPr>
              <a:t>Personalised</a:t>
            </a:r>
            <a:r>
              <a:rPr lang="en-US" b="1" dirty="0">
                <a:solidFill>
                  <a:schemeClr val="accent1"/>
                </a:solidFill>
              </a:rPr>
              <a:t> Care </a:t>
            </a:r>
            <a:r>
              <a:rPr lang="en-US" b="1" dirty="0" smtClean="0">
                <a:solidFill>
                  <a:schemeClr val="accent1"/>
                </a:solidFill>
              </a:rPr>
              <a:t>Interventions</a:t>
            </a:r>
            <a:endParaRPr lang="en-US" b="1" dirty="0">
              <a:solidFill>
                <a:schemeClr val="accent1"/>
              </a:solidFill>
            </a:endParaRPr>
          </a:p>
        </p:txBody>
      </p:sp>
    </p:spTree>
    <p:extLst>
      <p:ext uri="{BB962C8B-B14F-4D97-AF65-F5344CB8AC3E}">
        <p14:creationId xmlns:p14="http://schemas.microsoft.com/office/powerpoint/2010/main" val="3912343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1776</TotalTime>
  <Words>447</Words>
  <Application>Microsoft Office PowerPoint</Application>
  <PresentationFormat>Custom</PresentationFormat>
  <Paragraphs>106</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Personalised Care: how Prehab/Rehab fits with existing delivery</vt:lpstr>
      <vt:lpstr>PowerPoint Presentation</vt:lpstr>
      <vt:lpstr>PowerPoint Presentation</vt:lpstr>
      <vt:lpstr>How Prehab/Rehab enables Personalised Care to be delivered…  Self-Management  Patient Empowerment  Taking Control  </vt:lpstr>
      <vt:lpstr>PowerPoint Presentation</vt:lpstr>
      <vt:lpstr>PREHAB INTERVENTION</vt:lpstr>
      <vt:lpstr>PowerPoint Presentation</vt:lpstr>
      <vt:lpstr>PowerPoint Presentation</vt:lpstr>
      <vt:lpstr>PowerPoint Presentation</vt:lpstr>
      <vt:lpstr>Jane: example Concerns Checklist </vt:lpstr>
      <vt:lpstr>Assessment Clinic Overview</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McConnochie</dc:creator>
  <cp:lastModifiedBy>Merchant Zoe (RBV) NHS Christie Tr</cp:lastModifiedBy>
  <cp:revision>190</cp:revision>
  <dcterms:created xsi:type="dcterms:W3CDTF">2019-02-19T19:29:54Z</dcterms:created>
  <dcterms:modified xsi:type="dcterms:W3CDTF">2020-07-07T14:40:24Z</dcterms:modified>
</cp:coreProperties>
</file>