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9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19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86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6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05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7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1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98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72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4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5BDC8-7807-4522-A8E9-101AD812350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DB1C3-9604-4CFB-8D8A-70A14A8FF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8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hab4cancer.co.uk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TONY COLLIER BEM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3200" dirty="0" smtClean="0"/>
          </a:p>
          <a:p>
            <a:r>
              <a:rPr lang="en-GB" sz="5400" dirty="0" smtClean="0"/>
              <a:t>PREHAB4CANCER, A PATIENT REPRESENTATIVE VIEW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8451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Matthew </a:t>
            </a:r>
            <a:r>
              <a:rPr lang="en-GB" b="1" dirty="0" err="1" smtClean="0"/>
              <a:t>Evison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i="1" dirty="0" smtClean="0"/>
              <a:t>“</a:t>
            </a:r>
            <a:r>
              <a:rPr lang="en-GB" sz="2400" i="1" dirty="0"/>
              <a:t>Loved walking with my lad @cancer5kYourWay today. Jacob had leukaemia aged 4 months old &amp; will need to learn the value of exercise in combatting long term effects of chemotherapy.</a:t>
            </a:r>
            <a:r>
              <a:rPr lang="en-GB" sz="2400" i="1" dirty="0" smtClean="0"/>
              <a:t>”</a:t>
            </a:r>
          </a:p>
          <a:p>
            <a:endParaRPr lang="en-GB" sz="2400" i="1" dirty="0"/>
          </a:p>
          <a:p>
            <a:r>
              <a:rPr lang="en-GB" sz="2400" i="1" dirty="0" smtClean="0"/>
              <a:t>“</a:t>
            </a:r>
            <a:r>
              <a:rPr lang="en-GB" sz="2400" i="1" dirty="0"/>
              <a:t>5KYW is fast becoming a very special event for us </a:t>
            </a:r>
            <a:r>
              <a:rPr lang="en-GB" sz="2400" i="1" dirty="0" err="1"/>
              <a:t>Evisons</a:t>
            </a:r>
            <a:r>
              <a:rPr lang="en-GB" sz="2400" i="1" dirty="0"/>
              <a:t>! A chance for me &amp; Jacob to spend one on one time together playing silly games. A time to reflect on his illness, his recovery &amp; the importance of #</a:t>
            </a:r>
            <a:r>
              <a:rPr lang="en-GB" sz="2400" i="1" dirty="0" err="1"/>
              <a:t>physicalactivity</a:t>
            </a:r>
            <a:r>
              <a:rPr lang="en-GB" sz="2400" i="1" dirty="0"/>
              <a:t> for him as he grows up</a:t>
            </a:r>
            <a:r>
              <a:rPr lang="en-GB" sz="2400" i="1" dirty="0" smtClean="0"/>
              <a:t>.”</a:t>
            </a:r>
          </a:p>
          <a:p>
            <a:pPr marL="0" indent="0">
              <a:buNone/>
            </a:pPr>
            <a:endParaRPr lang="en-GB" sz="2400" i="1" dirty="0" smtClean="0"/>
          </a:p>
          <a:p>
            <a:r>
              <a:rPr lang="en-GB" sz="2400" i="1" dirty="0" smtClean="0"/>
              <a:t>“</a:t>
            </a:r>
            <a:r>
              <a:rPr lang="en-GB" sz="2400" i="1" dirty="0"/>
              <a:t>Your hard work is helping those affected by cancer and it’s inspiring to see. The impact of this across the country is huge</a:t>
            </a:r>
            <a:r>
              <a:rPr lang="en-GB" sz="2400" i="1" dirty="0" smtClean="0"/>
              <a:t>!</a:t>
            </a:r>
            <a:r>
              <a:rPr lang="en-GB" sz="2400" dirty="0" smtClean="0"/>
              <a:t>”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9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Significant evidence that exercise, both prehab and rehab, produces substantial benefits in terms of physical and mental well being for all tumour groups. </a:t>
            </a:r>
          </a:p>
          <a:p>
            <a:endParaRPr lang="en-GB" sz="2400" dirty="0"/>
          </a:p>
          <a:p>
            <a:r>
              <a:rPr lang="en-GB" sz="2400" dirty="0" smtClean="0"/>
              <a:t>Prehab4Cancer now offered throughout GM at diagnosis and impacting positively on peoples lives.</a:t>
            </a:r>
          </a:p>
          <a:p>
            <a:endParaRPr lang="en-GB" sz="2400" dirty="0"/>
          </a:p>
          <a:p>
            <a:r>
              <a:rPr lang="en-GB" sz="2400" dirty="0" smtClean="0"/>
              <a:t>Parkrun GP prescribing growing massively with over 1300 GP practices referring patients to parkrun.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5KYW offers a natural extension to cancer rehab encouraging maintenance of exercise as well as social interaction and mutually supporting each other.</a:t>
            </a:r>
          </a:p>
          <a:p>
            <a:endParaRPr lang="en-GB" sz="24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6259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5400" dirty="0" smtClean="0"/>
              <a:t>QUESTIONS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80546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658" y="253158"/>
            <a:ext cx="7886700" cy="1325563"/>
          </a:xfrm>
        </p:spPr>
        <p:txBody>
          <a:bodyPr/>
          <a:lstStyle/>
          <a:p>
            <a:r>
              <a:rPr lang="en-GB" b="1" dirty="0" smtClean="0"/>
              <a:t>My Story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4350" y="1639013"/>
            <a:ext cx="6693548" cy="5060367"/>
          </a:xfrm>
        </p:spPr>
        <p:txBody>
          <a:bodyPr/>
          <a:lstStyle/>
          <a:p>
            <a:r>
              <a:rPr lang="en-GB" dirty="0" smtClean="0"/>
              <a:t>Life changing event aged 45</a:t>
            </a:r>
          </a:p>
          <a:p>
            <a:pPr lvl="1"/>
            <a:r>
              <a:rPr lang="en-GB" dirty="0" smtClean="0"/>
              <a:t>Diet</a:t>
            </a:r>
          </a:p>
          <a:p>
            <a:pPr lvl="1"/>
            <a:r>
              <a:rPr lang="en-GB" dirty="0" smtClean="0"/>
              <a:t>Alcohol</a:t>
            </a:r>
          </a:p>
          <a:p>
            <a:pPr lvl="1"/>
            <a:r>
              <a:rPr lang="en-GB" dirty="0" smtClean="0"/>
              <a:t>Exercise</a:t>
            </a:r>
          </a:p>
          <a:p>
            <a:r>
              <a:rPr lang="en-GB" dirty="0" smtClean="0"/>
              <a:t>Running </a:t>
            </a:r>
          </a:p>
          <a:p>
            <a:pPr lvl="1"/>
            <a:r>
              <a:rPr lang="en-GB" dirty="0" smtClean="0"/>
              <a:t>Marathons</a:t>
            </a:r>
          </a:p>
          <a:p>
            <a:pPr lvl="1"/>
            <a:r>
              <a:rPr lang="en-GB" dirty="0" smtClean="0"/>
              <a:t>Ultra marathon</a:t>
            </a:r>
          </a:p>
          <a:p>
            <a:r>
              <a:rPr lang="en-GB" dirty="0" smtClean="0"/>
              <a:t>Running Into Cancer</a:t>
            </a:r>
          </a:p>
          <a:p>
            <a:pPr lvl="1"/>
            <a:r>
              <a:rPr lang="en-GB" dirty="0" smtClean="0"/>
              <a:t>Diagnosis</a:t>
            </a:r>
          </a:p>
          <a:p>
            <a:pPr lvl="1"/>
            <a:r>
              <a:rPr lang="en-GB" dirty="0" smtClean="0"/>
              <a:t>Prognosis</a:t>
            </a:r>
          </a:p>
          <a:p>
            <a:pPr lvl="1"/>
            <a:r>
              <a:rPr lang="en-GB" dirty="0" smtClean="0"/>
              <a:t>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3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658" y="253158"/>
            <a:ext cx="7886700" cy="1325563"/>
          </a:xfrm>
        </p:spPr>
        <p:txBody>
          <a:bodyPr/>
          <a:lstStyle/>
          <a:p>
            <a:r>
              <a:rPr lang="en-GB" b="1" dirty="0" smtClean="0"/>
              <a:t>My Story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4350" y="1639013"/>
            <a:ext cx="6693548" cy="506036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Choices post diagnosis</a:t>
            </a:r>
          </a:p>
          <a:p>
            <a:pPr lvl="1"/>
            <a:r>
              <a:rPr lang="en-GB" dirty="0" smtClean="0"/>
              <a:t>2 ways forward</a:t>
            </a:r>
          </a:p>
          <a:p>
            <a:r>
              <a:rPr lang="en-GB" dirty="0" smtClean="0"/>
              <a:t>Side effects of treatment</a:t>
            </a:r>
          </a:p>
          <a:p>
            <a:pPr lvl="1"/>
            <a:r>
              <a:rPr lang="en-GB" dirty="0" smtClean="0"/>
              <a:t>Loss of muscle mass</a:t>
            </a:r>
          </a:p>
          <a:p>
            <a:pPr lvl="1"/>
            <a:r>
              <a:rPr lang="en-GB" dirty="0" smtClean="0"/>
              <a:t>Weight gain</a:t>
            </a:r>
          </a:p>
          <a:p>
            <a:pPr lvl="1"/>
            <a:r>
              <a:rPr lang="en-GB" dirty="0" smtClean="0"/>
              <a:t>Hot flushes</a:t>
            </a:r>
          </a:p>
          <a:p>
            <a:pPr lvl="1"/>
            <a:r>
              <a:rPr lang="en-GB" dirty="0" smtClean="0"/>
              <a:t>Hot sweats</a:t>
            </a:r>
          </a:p>
          <a:p>
            <a:pPr lvl="1"/>
            <a:r>
              <a:rPr lang="en-GB" dirty="0" smtClean="0"/>
              <a:t>Fatigue</a:t>
            </a:r>
          </a:p>
          <a:p>
            <a:pPr lvl="1"/>
            <a:r>
              <a:rPr lang="en-GB" dirty="0" smtClean="0"/>
              <a:t>Mental health</a:t>
            </a:r>
          </a:p>
          <a:p>
            <a:r>
              <a:rPr lang="en-GB" dirty="0" smtClean="0"/>
              <a:t>Impact on exercise</a:t>
            </a:r>
          </a:p>
          <a:p>
            <a:r>
              <a:rPr lang="en-GB" dirty="0" smtClean="0"/>
              <a:t>Exercise a vital part of maintaining my physical and mental well being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5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Prehab4Cancer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Patient Representative</a:t>
            </a:r>
          </a:p>
          <a:p>
            <a:pPr lvl="1"/>
            <a:r>
              <a:rPr lang="en-GB" dirty="0" smtClean="0"/>
              <a:t>Why?</a:t>
            </a:r>
          </a:p>
          <a:p>
            <a:pPr lvl="1"/>
            <a:r>
              <a:rPr lang="en-GB" dirty="0" smtClean="0"/>
              <a:t>Control</a:t>
            </a:r>
          </a:p>
          <a:p>
            <a:pPr lvl="1"/>
            <a:r>
              <a:rPr lang="en-GB" dirty="0" smtClean="0"/>
              <a:t>What can we offer/what do we do?</a:t>
            </a:r>
          </a:p>
          <a:p>
            <a:pPr lvl="2"/>
            <a:r>
              <a:rPr lang="en-GB" dirty="0" smtClean="0"/>
              <a:t>Shaping P4C to date (</a:t>
            </a:r>
            <a:r>
              <a:rPr lang="en-GB" dirty="0" err="1" smtClean="0"/>
              <a:t>eg</a:t>
            </a:r>
            <a:r>
              <a:rPr lang="en-GB" dirty="0" smtClean="0"/>
              <a:t> document reviews)</a:t>
            </a:r>
          </a:p>
          <a:p>
            <a:pPr lvl="2"/>
            <a:r>
              <a:rPr lang="en-GB" dirty="0" smtClean="0"/>
              <a:t>Providing professionals with a patients eye view</a:t>
            </a:r>
          </a:p>
          <a:p>
            <a:pPr lvl="2"/>
            <a:r>
              <a:rPr lang="en-GB" dirty="0" smtClean="0"/>
              <a:t>Sanity check (early example – “You might even enjoy it”)</a:t>
            </a:r>
          </a:p>
          <a:p>
            <a:pPr lvl="2"/>
            <a:r>
              <a:rPr lang="en-GB" dirty="0" smtClean="0"/>
              <a:t>Attending Steering Group Meetings</a:t>
            </a:r>
          </a:p>
          <a:p>
            <a:pPr lvl="2"/>
            <a:r>
              <a:rPr lang="en-GB" dirty="0" smtClean="0"/>
              <a:t>Focus groups (greater acceptance of PR?)</a:t>
            </a:r>
          </a:p>
          <a:p>
            <a:pPr lvl="2"/>
            <a:r>
              <a:rPr lang="en-GB" dirty="0" smtClean="0"/>
              <a:t>Website </a:t>
            </a:r>
            <a:r>
              <a:rPr lang="en-GB" smtClean="0"/>
              <a:t>reviews </a:t>
            </a:r>
            <a:r>
              <a:rPr lang="en-GB" smtClean="0">
                <a:hlinkClick r:id="rId2"/>
              </a:rPr>
              <a:t>www.prehab4cancer.co.uk</a:t>
            </a:r>
            <a:r>
              <a:rPr lang="en-GB" smtClean="0"/>
              <a:t> </a:t>
            </a:r>
            <a:endParaRPr lang="en-GB" dirty="0" smtClean="0"/>
          </a:p>
          <a:p>
            <a:pPr lvl="2"/>
            <a:r>
              <a:rPr lang="en-GB" dirty="0" smtClean="0"/>
              <a:t>Enhance design and delivery</a:t>
            </a:r>
          </a:p>
          <a:p>
            <a:pPr lvl="2"/>
            <a:r>
              <a:rPr lang="en-GB" dirty="0" smtClean="0"/>
              <a:t>Shaping P4C into 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68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Prehab4Cancer – If Exercise Were a Pill We’d All Be Taking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Exercise is vital for physical and mental well being</a:t>
            </a:r>
          </a:p>
          <a:p>
            <a:r>
              <a:rPr lang="en-GB" dirty="0" smtClean="0"/>
              <a:t>Prehab4Cancer fantastic opportunity to improve lives of people diagnosed with cancer</a:t>
            </a:r>
          </a:p>
          <a:p>
            <a:r>
              <a:rPr lang="en-GB" dirty="0" smtClean="0"/>
              <a:t>Fantastic patient feed back</a:t>
            </a:r>
          </a:p>
          <a:p>
            <a:r>
              <a:rPr lang="en-GB" dirty="0" smtClean="0"/>
              <a:t>Keen to see expansion of programme to other tumour groups ASAP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19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EAF7EEBA-1C85-4F2E-99A9-0EC7F99E88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0" y="1455576"/>
            <a:ext cx="3184590" cy="41244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780" y="2224768"/>
            <a:ext cx="28575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7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0DB441-8D9C-4DE6-AB99-58CFA59BB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861" y="239903"/>
            <a:ext cx="7716428" cy="5566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sz="5400" b="1" i="1" dirty="0" smtClean="0"/>
              <a:t>5K Your Way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sz="4400" i="1" dirty="0">
                <a:ea typeface="Verdana" panose="020B0604030504040204" pitchFamily="34" charset="0"/>
              </a:rPr>
              <a:t>A community-based initiative to encourage those living with and beyond cancer, families, friends and those working in cancer services to walk, jog, run, cheer or volunteer at a local 5K Your Way parkrun event on the last Saturday of every month. </a:t>
            </a:r>
            <a:endParaRPr lang="en-GB" sz="4400" dirty="0">
              <a:ea typeface="Verdana" panose="020B0604030504040204" pitchFamily="34" charset="0"/>
            </a:endParaRPr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48FD4E16-60AA-43DB-A8F7-9824456898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376" y="5302472"/>
            <a:ext cx="1015826" cy="135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osing for a picture&#10;&#10;Description generated with very high confidence">
            <a:extLst>
              <a:ext uri="{FF2B5EF4-FFF2-40B4-BE49-F238E27FC236}">
                <a16:creationId xmlns:a16="http://schemas.microsoft.com/office/drawing/2014/main" xmlns="" id="{9A03E12C-E6FB-4C25-904B-BFBD22D9D1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15"/>
          <a:stretch/>
        </p:blipFill>
        <p:spPr>
          <a:xfrm>
            <a:off x="-1764704" y="10"/>
            <a:ext cx="1216935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sz="3600" dirty="0" smtClean="0"/>
              <a:t>A </a:t>
            </a:r>
            <a:r>
              <a:rPr lang="en-GB" sz="3600" dirty="0"/>
              <a:t>support group with a </a:t>
            </a:r>
            <a:r>
              <a:rPr lang="en-GB" sz="3600" dirty="0" smtClean="0"/>
              <a:t>difference</a:t>
            </a:r>
          </a:p>
          <a:p>
            <a:pPr lvl="1"/>
            <a:r>
              <a:rPr lang="en-GB" sz="3600" dirty="0"/>
              <a:t>A run and walking club with a </a:t>
            </a:r>
            <a:r>
              <a:rPr lang="en-GB" sz="3600" dirty="0" smtClean="0"/>
              <a:t>difference</a:t>
            </a:r>
          </a:p>
          <a:p>
            <a:pPr lvl="1"/>
            <a:r>
              <a:rPr lang="en-GB" sz="3600" dirty="0"/>
              <a:t>A social opportunity with a difference </a:t>
            </a:r>
            <a:endParaRPr lang="en-GB" sz="3600" dirty="0" smtClean="0"/>
          </a:p>
          <a:p>
            <a:pPr lvl="1"/>
            <a:r>
              <a:rPr lang="en-GB" sz="3600" dirty="0"/>
              <a:t>A coffee morning with a </a:t>
            </a:r>
            <a:r>
              <a:rPr lang="en-GB" sz="3600" dirty="0" smtClean="0"/>
              <a:t>difference</a:t>
            </a:r>
          </a:p>
          <a:p>
            <a:pPr marL="457200" lvl="1" indent="0">
              <a:buNone/>
            </a:pPr>
            <a:endParaRPr lang="en-GB" sz="3600" dirty="0" smtClean="0"/>
          </a:p>
          <a:p>
            <a:r>
              <a:rPr lang="en-GB" dirty="0" smtClean="0"/>
              <a:t>Founded </a:t>
            </a:r>
            <a:r>
              <a:rPr lang="en-GB" dirty="0"/>
              <a:t>by Lucy Gossage, Gemma Hillier-Moses and MOVE Charity</a:t>
            </a:r>
            <a:endParaRPr lang="en-GB" dirty="0" smtClean="0"/>
          </a:p>
        </p:txBody>
      </p:sp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66CEAAE6-85EB-4D60-B029-3EB68E810C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376" y="5302472"/>
            <a:ext cx="1015826" cy="135443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</a:t>
            </a:r>
            <a:r>
              <a:rPr lang="en-GB" b="1" dirty="0" smtClean="0"/>
              <a:t>5KYW is: 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41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469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TONY COLLIER BEM</vt:lpstr>
      <vt:lpstr>My Story</vt:lpstr>
      <vt:lpstr>My Story</vt:lpstr>
      <vt:lpstr>Prehab4Cancer</vt:lpstr>
      <vt:lpstr>Prehab4Cancer – If Exercise Were a Pill We’d All Be Taking It</vt:lpstr>
      <vt:lpstr>PowerPoint Presentation</vt:lpstr>
      <vt:lpstr>PowerPoint Presentation</vt:lpstr>
      <vt:lpstr>PowerPoint Presentation</vt:lpstr>
      <vt:lpstr>What 5KYW is:  </vt:lpstr>
      <vt:lpstr>Matthew Evison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TONY COLLIER BEM</dc:title>
  <dc:creator>Collier</dc:creator>
  <cp:lastModifiedBy>Collier</cp:lastModifiedBy>
  <cp:revision>5</cp:revision>
  <dcterms:created xsi:type="dcterms:W3CDTF">2020-08-13T12:37:11Z</dcterms:created>
  <dcterms:modified xsi:type="dcterms:W3CDTF">2020-08-18T08:29:48Z</dcterms:modified>
</cp:coreProperties>
</file>